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3"/>
    <p:sldMasterId id="2147483675" r:id="rId4"/>
    <p:sldMasterId id="2147483676" r:id="rId5"/>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Lst>
  <p:sldSz cy="6858000" cx="9144000"/>
  <p:notesSz cx="6858000" cy="9144000"/>
  <p:embeddedFontLst>
    <p:embeddedFont>
      <p:font typeface="Open Sans SemiBold"/>
      <p:regular r:id="rId87"/>
      <p:bold r:id="rId88"/>
      <p:italic r:id="rId89"/>
      <p:boldItalic r:id="rId90"/>
    </p:embeddedFont>
    <p:embeddedFont>
      <p:font typeface="Open Sans ExtraBold"/>
      <p:bold r:id="rId91"/>
      <p:boldItalic r:id="rId92"/>
    </p:embeddedFont>
    <p:embeddedFont>
      <p:font typeface="Helvetica Neue Light"/>
      <p:regular r:id="rId93"/>
      <p:bold r:id="rId94"/>
      <p:italic r:id="rId95"/>
      <p:boldItalic r:id="rId96"/>
    </p:embeddedFont>
    <p:embeddedFont>
      <p:font typeface="Open Sans"/>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0" Type="http://schemas.openxmlformats.org/officeDocument/2006/relationships/font" Target="fonts/OpenSans-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HelveticaNeueLight-italic.fntdata"/><Relationship Id="rId94" Type="http://schemas.openxmlformats.org/officeDocument/2006/relationships/font" Target="fonts/HelveticaNeueLight-bold.fntdata"/><Relationship Id="rId97" Type="http://schemas.openxmlformats.org/officeDocument/2006/relationships/font" Target="fonts/OpenSans-regular.fntdata"/><Relationship Id="rId96" Type="http://schemas.openxmlformats.org/officeDocument/2006/relationships/font" Target="fonts/HelveticaNeueLight-boldItalic.fntdata"/><Relationship Id="rId11" Type="http://schemas.openxmlformats.org/officeDocument/2006/relationships/slide" Target="slides/slide3.xml"/><Relationship Id="rId99" Type="http://schemas.openxmlformats.org/officeDocument/2006/relationships/font" Target="fonts/OpenSans-italic.fntdata"/><Relationship Id="rId10" Type="http://schemas.openxmlformats.org/officeDocument/2006/relationships/slide" Target="slides/slide2.xml"/><Relationship Id="rId98" Type="http://schemas.openxmlformats.org/officeDocument/2006/relationships/font" Target="fonts/OpenSans-bold.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OpenSansExtraBold-bold.fntdata"/><Relationship Id="rId90" Type="http://schemas.openxmlformats.org/officeDocument/2006/relationships/font" Target="fonts/OpenSansSemiBold-boldItalic.fntdata"/><Relationship Id="rId93" Type="http://schemas.openxmlformats.org/officeDocument/2006/relationships/font" Target="fonts/HelveticaNeueLight-regular.fntdata"/><Relationship Id="rId92" Type="http://schemas.openxmlformats.org/officeDocument/2006/relationships/font" Target="fonts/OpenSansExtraBold-bold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font" Target="fonts/OpenSansSemiBold-bold.fntdata"/><Relationship Id="rId87" Type="http://schemas.openxmlformats.org/officeDocument/2006/relationships/font" Target="fonts/OpenSansSemiBold-regular.fntdata"/><Relationship Id="rId89" Type="http://schemas.openxmlformats.org/officeDocument/2006/relationships/font" Target="fonts/OpenSansSemiBold-italic.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d80374ef4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d80374ef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d80374ef4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d80374ef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d891fac48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d891fac4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d891fac48_2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d891fac4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d891fac48_2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d891fac48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d891fac48_2_1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d891fac48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9d3ac6ca3_0_1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9d3ac6ca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1d7ca230bb_2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d7ca230b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9a142e31a_0_1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9a142e31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9a142e31a_0_1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9a142e31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1e145680d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e145680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pen Sans"/>
                <a:ea typeface="Open Sans"/>
                <a:cs typeface="Open Sans"/>
                <a:sym typeface="Open Sans"/>
              </a:rPr>
              <a:t>What to Edit:</a:t>
            </a:r>
            <a:endParaRPr b="1"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Update this slide to include the wifi information.</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how to connect to the wifi.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Encourage participants to Post Photos on Facebook, Twitter or Intagram using #MLHLocalhost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Check that everyone is connected by asking the group to give you a signal if they are connected.</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9a142e31a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9a142e31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62f5eb087_0_1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62f5eb08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9a142e31a_0_2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9a142e31a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9a142e31a_0_1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9a142e31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d80374ef4_0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d80374ef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d80374ef4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d80374ef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9a142e31a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9a142e31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9a142e31a_0_3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9a142e31a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62f5eb087_0_1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62f5eb08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899db3397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899db339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1e145680d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145680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899db3397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899db33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problems to debug:</a:t>
            </a:r>
            <a:endParaRPr/>
          </a:p>
          <a:p>
            <a:pPr indent="0" lvl="0" marL="0" rtl="0" algn="l">
              <a:spcBef>
                <a:spcPts val="0"/>
              </a:spcBef>
              <a:spcAft>
                <a:spcPts val="0"/>
              </a:spcAft>
              <a:buNone/>
            </a:pPr>
            <a:r>
              <a:rPr lang="en"/>
              <a:t>&gt; Forgetting the second )) on Line 9 (every opening bracket needs a closing one!)</a:t>
            </a:r>
            <a:endParaRPr/>
          </a:p>
          <a:p>
            <a:pPr indent="0" lvl="0" marL="0" rtl="0" algn="l">
              <a:spcBef>
                <a:spcPts val="0"/>
              </a:spcBef>
              <a:spcAft>
                <a:spcPts val="0"/>
              </a:spcAft>
              <a:buNone/>
            </a:pPr>
            <a:r>
              <a:rPr lang="en"/>
              <a:t>&gt; Mixing up () and {} brackets.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899db3397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899db33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899db3397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899db33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899db3397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899db339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9a142e31a_0_4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49a142e31a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9a142e31a_0_2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9a142e31a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899db3397_0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899db339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issue you may find with copying this code is the indent on line 5. It must be a tab (or two spaces) otherwise the compiler will complain loudly!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typing a colon (:) to start the function, and hitting enter, the code should automatically indent itself the correct amount.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may add that lines that start with # are comments and are ignored when the program is run. They’re optional to 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exit the function by setting the indentation back to the original (like on Line 7). This is a bit different to say, JavaScript or Java, where we would start and finish a function with { curly brackets }.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9a142e31a_0_3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9a142e31a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8a456828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8a45682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common question from participants is ‘why is the variable called ‘your_name’ on line 7, but ‘name’ in lines 4-5?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Answer: In the function (4-5), the variable ‘name’  is a reference. It means that when we call the funcion (on lines 7 and 8), we substitute whatever is in the brackets - ‘’your_name’, or ‘sam’ - into the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explain this more visually by creating some more variables and calling the function multiple times with them, for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X = “Mary”</a:t>
            </a:r>
            <a:endParaRPr/>
          </a:p>
          <a:p>
            <a:pPr indent="0" lvl="0" marL="0" rtl="0" algn="l">
              <a:spcBef>
                <a:spcPts val="0"/>
              </a:spcBef>
              <a:spcAft>
                <a:spcPts val="0"/>
              </a:spcAft>
              <a:buNone/>
            </a:pPr>
            <a:r>
              <a:rPr lang="en"/>
              <a:t>this_is_a_really_long_variable_name = “Stephen”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say_hello(X)</a:t>
            </a:r>
            <a:endParaRPr/>
          </a:p>
          <a:p>
            <a:pPr indent="0" lvl="0" marL="0" rtl="0" algn="l">
              <a:spcBef>
                <a:spcPts val="0"/>
              </a:spcBef>
              <a:spcAft>
                <a:spcPts val="0"/>
              </a:spcAft>
              <a:buNone/>
            </a:pPr>
            <a:r>
              <a:rPr lang="en"/>
              <a:t>say_hello(this_is_a_really_long_variable_name)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49a142e31a_0_3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49a142e31a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d9a55422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d9a5542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5ef9df717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ef9df71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49a142e31a_0_3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49a142e31a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58a4568282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58a45682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8a4568282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8a456828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8a4568282_0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8a456828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58a4568282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58a456828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58a4568282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58a456828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49d9e0037c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9d9e0037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49a142e31a_0_4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49a142e31a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49d3ac6ca3_0_2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49d3ac6ca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e145680d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145680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58a4568282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58a456828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58a4568282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58a456828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49d3ac6ca3_0_1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49d3ac6ca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49d3ac6ca3_0_1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49d3ac6ca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question - someone should notice that it has started at 0, not 1.</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49d3ac6ca3_0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49d3ac6ca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49d3ac6ca3_0_2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49d3ac6ca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49d3ac6ca3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49d3ac6ca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58a4568282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58a456828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8a4568282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8a456828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58a4568282_0_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58a456828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9a142e31a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9a142e31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58a4568282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8a456828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58a4568282_0_1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58a456828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58a4568282_0_1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8a456828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58a4568282_0_1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58a456828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People tend to get confused as to where ‘planet’ came from. Some extra explanation:</a:t>
            </a:r>
            <a:br>
              <a:rPr lang="en"/>
            </a:br>
            <a:br>
              <a:rPr lang="en"/>
            </a:br>
            <a:r>
              <a:rPr lang="en"/>
              <a:t>We can loop over each item (X) in a list by using the expression ‘for X in List’. We can substitute any word for the X (the item), but it makes sense to call it something that references what it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t>
            </a:r>
            <a:r>
              <a:rPr lang="en"/>
              <a:t>or phone_number in address_book</a:t>
            </a:r>
            <a:endParaRPr/>
          </a:p>
          <a:p>
            <a:pPr indent="0" lvl="0" marL="0" rtl="0" algn="l">
              <a:spcBef>
                <a:spcPts val="0"/>
              </a:spcBef>
              <a:spcAft>
                <a:spcPts val="0"/>
              </a:spcAft>
              <a:buNone/>
            </a:pPr>
            <a:r>
              <a:rPr lang="en"/>
              <a:t>f</a:t>
            </a:r>
            <a:r>
              <a:rPr lang="en"/>
              <a:t>or pokemon in pokedex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could say ‘for X in planets’ and it would work; but it doesn’t really tell us what X is and can get confusing, particularly if we have lots of lines of code inside the For loop. Clarity is key!</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8a4568282_0_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58a456828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58a4568282_0_1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58a456828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effcb734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effcb73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58a4568282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58a456828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Folks might ask whether they have to remove lines 5 and 6 from the returns.py file. We don’t! When we import a module, all that Python cares about are the functions inside the file (anything that starts with ‘def’).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58a4568282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58a456828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58a4568282_0_1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58a456828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9a142e31a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9a142e31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58a4568282_0_1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58a456828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Depending on time constraints, you may want to vary how much time you give folks to try this. You could suggest they do it in pairs/groups.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58a4568282_0_1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58a456828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Open Sans"/>
                <a:ea typeface="Open Sans"/>
                <a:cs typeface="Open Sans"/>
                <a:sym typeface="Open Sans"/>
              </a:rPr>
              <a:t>Get folks to pair up (or in threes). Encourage them to say hello to someone they don’t know and do an introduction. Give them 5 minutes to complete the challenge.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lang="en" sz="1400">
                <a:solidFill>
                  <a:schemeClr val="dk1"/>
                </a:solidFill>
                <a:latin typeface="Open Sans"/>
                <a:ea typeface="Open Sans"/>
                <a:cs typeface="Open Sans"/>
                <a:sym typeface="Open Sans"/>
              </a:rPr>
              <a:t>The details of the challenge are in challenge.py. If you want to verbalise it:</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I want to see 10 lists of random numbers.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The first list will have 0 items, the second will have 1 item, the third will have 2 items, etc.</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Each list item will be a random Integer between 0 and 100.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If we print all of the lists, it should look something like this:</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[65]</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[57, 71]</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[51, 30, 84]</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[39, 10, 38, 73]</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[33, 25, 48, 10, 73]</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[15, 13, 20, 72, 76, 6]</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[73, 75, 85, 83, 66, 98, 32]</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[64, 8, 79, 13, 14, 26, 46, 56]</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[48, 59, 19, 90, 25, 56, 78, 84, 62]</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58a4568282_0_2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58a4568282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462f5eb087_0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462f5eb08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462f5eb087_0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462f5eb08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462f5eb087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462f5eb0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Get participants excited about taking the quiz. Encourage them all to take it, and pass out stickers to participants who earn 100s. Also encourage participants to take the survey - let them know that Localhost takes their feedback very seriously and we use their feedback to make the workshop better </a:t>
            </a:r>
            <a:r>
              <a:rPr lang="en" sz="1400">
                <a:solidFill>
                  <a:schemeClr val="dk1"/>
                </a:solidFill>
                <a:latin typeface="Open Sans"/>
                <a:ea typeface="Open Sans"/>
                <a:cs typeface="Open Sans"/>
                <a:sym typeface="Open Sans"/>
              </a:rPr>
              <a:t>for future participants.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462f5eb087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462f5eb08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462f5eb087_0_1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62f5eb08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62f5eb087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462f5eb0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d80374ef4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d80374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d80374ef4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d80374ef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jpg"/><Relationship Id="rId3" Type="http://schemas.openxmlformats.org/officeDocument/2006/relationships/image" Target="../media/image5.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jp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Google Shape;7;p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buNone/>
              <a:defRPr>
                <a:latin typeface="Open Sans"/>
                <a:ea typeface="Open Sans"/>
                <a:cs typeface="Open Sans"/>
                <a:sym typeface="Open Sans"/>
              </a:defRPr>
            </a:lvl1pPr>
            <a:lvl2pPr lvl="1">
              <a:buNone/>
              <a:defRPr>
                <a:latin typeface="Open Sans"/>
                <a:ea typeface="Open Sans"/>
                <a:cs typeface="Open Sans"/>
                <a:sym typeface="Open Sans"/>
              </a:defRPr>
            </a:lvl2pPr>
            <a:lvl3pPr lvl="2">
              <a:buNone/>
              <a:defRPr>
                <a:latin typeface="Open Sans"/>
                <a:ea typeface="Open Sans"/>
                <a:cs typeface="Open Sans"/>
                <a:sym typeface="Open Sans"/>
              </a:defRPr>
            </a:lvl3pPr>
            <a:lvl4pPr lvl="3">
              <a:buNone/>
              <a:defRPr>
                <a:latin typeface="Open Sans"/>
                <a:ea typeface="Open Sans"/>
                <a:cs typeface="Open Sans"/>
                <a:sym typeface="Open Sans"/>
              </a:defRPr>
            </a:lvl4pPr>
            <a:lvl5pPr lvl="4">
              <a:buNone/>
              <a:defRPr>
                <a:latin typeface="Open Sans"/>
                <a:ea typeface="Open Sans"/>
                <a:cs typeface="Open Sans"/>
                <a:sym typeface="Open Sans"/>
              </a:defRPr>
            </a:lvl5pPr>
            <a:lvl6pPr lvl="5">
              <a:buNone/>
              <a:defRPr>
                <a:latin typeface="Open Sans"/>
                <a:ea typeface="Open Sans"/>
                <a:cs typeface="Open Sans"/>
                <a:sym typeface="Open Sans"/>
              </a:defRPr>
            </a:lvl6pPr>
            <a:lvl7pPr lvl="6">
              <a:buNone/>
              <a:defRPr>
                <a:latin typeface="Open Sans"/>
                <a:ea typeface="Open Sans"/>
                <a:cs typeface="Open Sans"/>
                <a:sym typeface="Open Sans"/>
              </a:defRPr>
            </a:lvl7pPr>
            <a:lvl8pPr lvl="7">
              <a:buNone/>
              <a:defRPr>
                <a:latin typeface="Open Sans"/>
                <a:ea typeface="Open Sans"/>
                <a:cs typeface="Open Sans"/>
                <a:sym typeface="Open Sans"/>
              </a:defRPr>
            </a:lvl8pPr>
            <a:lvl9pPr lvl="8">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8" name="Google Shape;8;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 name="Google Shape;9;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 name="Google Shape;10;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 name="Google Shape;11;p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81" name="Shape 81"/>
        <p:cNvGrpSpPr/>
        <p:nvPr/>
      </p:nvGrpSpPr>
      <p:grpSpPr>
        <a:xfrm>
          <a:off x="0" y="0"/>
          <a:ext cx="0" cy="0"/>
          <a:chOff x="0" y="0"/>
          <a:chExt cx="0" cy="0"/>
        </a:xfrm>
      </p:grpSpPr>
      <p:sp>
        <p:nvSpPr>
          <p:cNvPr id="82" name="Google Shape;82;p1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4" showMasterSp="0">
  <p:cSld name="Blank">
    <p:spTree>
      <p:nvGrpSpPr>
        <p:cNvPr id="83" name="Shape 83"/>
        <p:cNvGrpSpPr/>
        <p:nvPr/>
      </p:nvGrpSpPr>
      <p:grpSpPr>
        <a:xfrm>
          <a:off x="0" y="0"/>
          <a:ext cx="0" cy="0"/>
          <a:chOff x="0" y="0"/>
          <a:chExt cx="0" cy="0"/>
        </a:xfrm>
      </p:grpSpPr>
      <p:sp>
        <p:nvSpPr>
          <p:cNvPr id="84" name="Google Shape;84;p13"/>
          <p:cNvSpPr/>
          <p:nvPr/>
        </p:nvSpPr>
        <p:spPr>
          <a:xfrm>
            <a:off x="0" y="-8930"/>
            <a:ext cx="9144000" cy="544500"/>
          </a:xfrm>
          <a:prstGeom prst="rect">
            <a:avLst/>
          </a:prstGeom>
          <a:solidFill>
            <a:srgbClr val="5EA5E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cxnSp>
        <p:nvCxnSpPr>
          <p:cNvPr id="85" name="Google Shape;85;p13"/>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localhost_light_grey_version.png" id="86" name="Google Shape;86;p13"/>
          <p:cNvPicPr preferRelativeResize="0"/>
          <p:nvPr/>
        </p:nvPicPr>
        <p:blipFill rotWithShape="1">
          <a:blip r:embed="rId2">
            <a:alphaModFix/>
          </a:blip>
          <a:srcRect b="0" l="0" r="0" t="0"/>
          <a:stretch/>
        </p:blipFill>
        <p:spPr>
          <a:xfrm>
            <a:off x="89297" y="85516"/>
            <a:ext cx="1663200" cy="357000"/>
          </a:xfrm>
          <a:prstGeom prst="rect">
            <a:avLst/>
          </a:prstGeom>
          <a:noFill/>
          <a:ln>
            <a:noFill/>
          </a:ln>
        </p:spPr>
      </p:pic>
      <p:sp>
        <p:nvSpPr>
          <p:cNvPr id="87" name="Google Shape;87;p13"/>
          <p:cNvSpPr txBox="1"/>
          <p:nvPr>
            <p:ph idx="12" type="sldNum"/>
          </p:nvPr>
        </p:nvSpPr>
        <p:spPr>
          <a:xfrm>
            <a:off x="4435447" y="6505277"/>
            <a:ext cx="264000" cy="285900"/>
          </a:xfrm>
          <a:prstGeom prst="rect">
            <a:avLst/>
          </a:prstGeom>
          <a:noFill/>
          <a:ln>
            <a:noFill/>
          </a:ln>
        </p:spPr>
        <p:txBody>
          <a:bodyPr anchorCtr="0" anchor="t" bIns="35725" lIns="35725" spcFirstLastPara="1" rIns="35725" wrap="square" tIns="35725">
            <a:noAutofit/>
          </a:bodyPr>
          <a:lstStyle>
            <a:lvl1pPr indent="0" lvl="0"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88" name="Google Shape;88;p13"/>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89" name="Google Shape;89;p13"/>
          <p:cNvPicPr preferRelativeResize="0"/>
          <p:nvPr/>
        </p:nvPicPr>
        <p:blipFill rotWithShape="1">
          <a:blip r:embed="rId3">
            <a:alphaModFix/>
          </a:blip>
          <a:srcRect b="22612" l="0" r="0" t="0"/>
          <a:stretch/>
        </p:blipFill>
        <p:spPr>
          <a:xfrm>
            <a:off x="2105175" y="91891"/>
            <a:ext cx="1483275" cy="345600"/>
          </a:xfrm>
          <a:prstGeom prst="rect">
            <a:avLst/>
          </a:prstGeom>
          <a:noFill/>
          <a:ln>
            <a:noFill/>
          </a:ln>
        </p:spPr>
      </p:pic>
      <p:sp>
        <p:nvSpPr>
          <p:cNvPr id="90" name="Google Shape;90;p13"/>
          <p:cNvSpPr txBox="1"/>
          <p:nvPr/>
        </p:nvSpPr>
        <p:spPr>
          <a:xfrm>
            <a:off x="1673150" y="85516"/>
            <a:ext cx="58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5" name="Google Shape;95;p1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6" name="Google Shape;96;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7" name="Google Shape;97;p15"/>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pic>
        <p:nvPicPr>
          <p:cNvPr id="98" name="Google Shape;98;p15"/>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99" name="Shape 99"/>
        <p:cNvGrpSpPr/>
        <p:nvPr/>
      </p:nvGrpSpPr>
      <p:grpSpPr>
        <a:xfrm>
          <a:off x="0" y="0"/>
          <a:ext cx="0" cy="0"/>
          <a:chOff x="0" y="0"/>
          <a:chExt cx="0" cy="0"/>
        </a:xfrm>
      </p:grpSpPr>
      <p:sp>
        <p:nvSpPr>
          <p:cNvPr id="100" name="Google Shape;100;p1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02" name="Google Shape;102;p1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3" name="Google Shape;103;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4" name="Google Shape;104;p16"/>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sp>
        <p:nvSpPr>
          <p:cNvPr id="105" name="Google Shape;105;p16"/>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16"/>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107" name="Google Shape;107;p16"/>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08" name="Shape 108"/>
        <p:cNvGrpSpPr/>
        <p:nvPr/>
      </p:nvGrpSpPr>
      <p:grpSpPr>
        <a:xfrm>
          <a:off x="0" y="0"/>
          <a:ext cx="0" cy="0"/>
          <a:chOff x="0" y="0"/>
          <a:chExt cx="0" cy="0"/>
        </a:xfrm>
      </p:grpSpPr>
      <p:sp>
        <p:nvSpPr>
          <p:cNvPr id="109" name="Google Shape;109;p1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1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11" name="Google Shape;111;p1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12" name="Google Shape;112;p1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3" name="Google Shape;113;p17"/>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sp>
        <p:nvSpPr>
          <p:cNvPr id="114" name="Google Shape;114;p17"/>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15" name="Google Shape;115;p17"/>
          <p:cNvSpPr txBox="1"/>
          <p:nvPr/>
        </p:nvSpPr>
        <p:spPr>
          <a:xfrm>
            <a:off x="1933200" y="2048950"/>
            <a:ext cx="5277600" cy="287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Recap</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Explore the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16" name="Google Shape;116;p17"/>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17" name="Shape 117"/>
        <p:cNvGrpSpPr/>
        <p:nvPr/>
      </p:nvGrpSpPr>
      <p:grpSpPr>
        <a:xfrm>
          <a:off x="0" y="0"/>
          <a:ext cx="0" cy="0"/>
          <a:chOff x="0" y="0"/>
          <a:chExt cx="0" cy="0"/>
        </a:xfrm>
      </p:grpSpPr>
      <p:pic>
        <p:nvPicPr>
          <p:cNvPr id="118" name="Google Shape;118;p18"/>
          <p:cNvPicPr preferRelativeResize="0"/>
          <p:nvPr/>
        </p:nvPicPr>
        <p:blipFill rotWithShape="1">
          <a:blip r:embed="rId2">
            <a:alphaModFix/>
          </a:blip>
          <a:srcRect b="0" l="6231" r="4880" t="0"/>
          <a:stretch/>
        </p:blipFill>
        <p:spPr>
          <a:xfrm>
            <a:off x="0" y="0"/>
            <a:ext cx="9144006" cy="6858000"/>
          </a:xfrm>
          <a:prstGeom prst="rect">
            <a:avLst/>
          </a:prstGeom>
          <a:noFill/>
          <a:ln>
            <a:noFill/>
          </a:ln>
        </p:spPr>
      </p:pic>
      <p:sp>
        <p:nvSpPr>
          <p:cNvPr id="119" name="Google Shape;119;p18"/>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8"/>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21" name="Google Shape;121;p18"/>
          <p:cNvSpPr txBox="1"/>
          <p:nvPr/>
        </p:nvSpPr>
        <p:spPr>
          <a:xfrm>
            <a:off x="986250" y="2267797"/>
            <a:ext cx="7171500" cy="28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Python Part II</a:t>
            </a:r>
            <a:endParaRPr b="1" sz="7200">
              <a:solidFill>
                <a:srgbClr val="EAEAEA"/>
              </a:solidFill>
              <a:latin typeface="Open Sans"/>
              <a:ea typeface="Open Sans"/>
              <a:cs typeface="Open Sans"/>
              <a:sym typeface="Open Sans"/>
            </a:endParaRPr>
          </a:p>
        </p:txBody>
      </p:sp>
      <p:sp>
        <p:nvSpPr>
          <p:cNvPr id="122" name="Google Shape;122;p18"/>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23" name="Google Shape;123;p18"/>
          <p:cNvPicPr preferRelativeResize="0"/>
          <p:nvPr/>
        </p:nvPicPr>
        <p:blipFill>
          <a:blip r:embed="rId4">
            <a:alphaModFix/>
          </a:blip>
          <a:stretch>
            <a:fillRect/>
          </a:stretch>
        </p:blipFill>
        <p:spPr>
          <a:xfrm>
            <a:off x="1997650" y="91876"/>
            <a:ext cx="915601" cy="345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24" name="Shape 124"/>
        <p:cNvGrpSpPr/>
        <p:nvPr/>
      </p:nvGrpSpPr>
      <p:grpSpPr>
        <a:xfrm>
          <a:off x="0" y="0"/>
          <a:ext cx="0" cy="0"/>
          <a:chOff x="0" y="0"/>
          <a:chExt cx="0" cy="0"/>
        </a:xfrm>
      </p:grpSpPr>
      <p:sp>
        <p:nvSpPr>
          <p:cNvPr id="125" name="Google Shape;125;p1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2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30" name="Google Shape;130;p2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31" name="Google Shape;131;p2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32" name="Google Shape;132;p21"/>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pic>
        <p:nvPicPr>
          <p:cNvPr id="133" name="Google Shape;133;p21"/>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34" name="Shape 134"/>
        <p:cNvGrpSpPr/>
        <p:nvPr/>
      </p:nvGrpSpPr>
      <p:grpSpPr>
        <a:xfrm>
          <a:off x="0" y="0"/>
          <a:ext cx="0" cy="0"/>
          <a:chOff x="0" y="0"/>
          <a:chExt cx="0" cy="0"/>
        </a:xfrm>
      </p:grpSpPr>
      <p:sp>
        <p:nvSpPr>
          <p:cNvPr id="135" name="Google Shape;135;p22"/>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22"/>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37" name="Google Shape;137;p2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38" name="Google Shape;138;p2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39" name="Google Shape;139;p2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40" name="Google Shape;140;p2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41" name="Google Shape;141;p22"/>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42" name="Google Shape;142;p22"/>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43" name="Google Shape;143;p2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44" name="Shape 144"/>
        <p:cNvGrpSpPr/>
        <p:nvPr/>
      </p:nvGrpSpPr>
      <p:grpSpPr>
        <a:xfrm>
          <a:off x="0" y="0"/>
          <a:ext cx="0" cy="0"/>
          <a:chOff x="0" y="0"/>
          <a:chExt cx="0" cy="0"/>
        </a:xfrm>
      </p:grpSpPr>
      <p:sp>
        <p:nvSpPr>
          <p:cNvPr id="145" name="Google Shape;145;p2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46" name="Google Shape;146;p2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47" name="Google Shape;147;p2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48" name="Google Shape;148;p2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49" name="Google Shape;149;p23"/>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sp>
        <p:nvSpPr>
          <p:cNvPr id="150" name="Google Shape;150;p23"/>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51" name="Google Shape;151;p23"/>
          <p:cNvSpPr txBox="1"/>
          <p:nvPr/>
        </p:nvSpPr>
        <p:spPr>
          <a:xfrm>
            <a:off x="3083350" y="2495300"/>
            <a:ext cx="4127700" cy="219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Recap</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Explore the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52" name="Google Shape;152;p23"/>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2" name="Shape 12"/>
        <p:cNvGrpSpPr/>
        <p:nvPr/>
      </p:nvGrpSpPr>
      <p:grpSpPr>
        <a:xfrm>
          <a:off x="0" y="0"/>
          <a:ext cx="0" cy="0"/>
          <a:chOff x="0" y="0"/>
          <a:chExt cx="0" cy="0"/>
        </a:xfrm>
      </p:grpSpPr>
      <p:sp>
        <p:nvSpPr>
          <p:cNvPr id="13" name="Google Shape;13;p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cxnSp>
        <p:nvCxnSpPr>
          <p:cNvPr id="14" name="Google Shape;14;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5" name="Google Shape;15;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 name="Google Shape;16;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7" name="Google Shape;17;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8" name="Google Shape;18;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9" name="Google Shape;19;p3"/>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20" name="Google Shape;20;p3"/>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21" name="Google Shape;21;p3"/>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6231" r="4880" t="0"/>
          <a:stretch/>
        </p:blipFill>
        <p:spPr>
          <a:xfrm>
            <a:off x="0" y="0"/>
            <a:ext cx="9144006" cy="6858000"/>
          </a:xfrm>
          <a:prstGeom prst="rect">
            <a:avLst/>
          </a:prstGeom>
          <a:noFill/>
          <a:ln>
            <a:noFill/>
          </a:ln>
        </p:spPr>
      </p:pic>
      <p:sp>
        <p:nvSpPr>
          <p:cNvPr id="155" name="Google Shape;155;p24"/>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4"/>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57" name="Google Shape;157;p24"/>
          <p:cNvSpPr txBox="1"/>
          <p:nvPr/>
        </p:nvSpPr>
        <p:spPr>
          <a:xfrm>
            <a:off x="986250" y="2267797"/>
            <a:ext cx="7171500" cy="28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Python Part II</a:t>
            </a:r>
            <a:endParaRPr b="1" sz="7200">
              <a:solidFill>
                <a:srgbClr val="EAEAEA"/>
              </a:solidFill>
              <a:latin typeface="Open Sans"/>
              <a:ea typeface="Open Sans"/>
              <a:cs typeface="Open Sans"/>
              <a:sym typeface="Open Sans"/>
            </a:endParaRPr>
          </a:p>
        </p:txBody>
      </p:sp>
      <p:sp>
        <p:nvSpPr>
          <p:cNvPr id="158" name="Google Shape;158;p24"/>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59" name="Google Shape;159;p24"/>
          <p:cNvPicPr preferRelativeResize="0"/>
          <p:nvPr/>
        </p:nvPicPr>
        <p:blipFill>
          <a:blip r:embed="rId4">
            <a:alphaModFix/>
          </a:blip>
          <a:stretch>
            <a:fillRect/>
          </a:stretch>
        </p:blipFill>
        <p:spPr>
          <a:xfrm>
            <a:off x="1997650" y="91876"/>
            <a:ext cx="915601" cy="3456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3" name="Shape 163"/>
        <p:cNvGrpSpPr/>
        <p:nvPr/>
      </p:nvGrpSpPr>
      <p:grpSpPr>
        <a:xfrm>
          <a:off x="0" y="0"/>
          <a:ext cx="0" cy="0"/>
          <a:chOff x="0" y="0"/>
          <a:chExt cx="0" cy="0"/>
        </a:xfrm>
      </p:grpSpPr>
      <p:sp>
        <p:nvSpPr>
          <p:cNvPr id="164" name="Google Shape;164;p2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65" name="Google Shape;165;p2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66" name="Google Shape;166;p2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67" name="Google Shape;167;p27"/>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68" name="Google Shape;168;p27"/>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69" name="Google Shape;169;p27"/>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70" name="Google Shape;170;p2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71" name="Shape 171"/>
        <p:cNvGrpSpPr/>
        <p:nvPr/>
      </p:nvGrpSpPr>
      <p:grpSpPr>
        <a:xfrm>
          <a:off x="0" y="0"/>
          <a:ext cx="0" cy="0"/>
          <a:chOff x="0" y="0"/>
          <a:chExt cx="0" cy="0"/>
        </a:xfrm>
      </p:grpSpPr>
      <p:sp>
        <p:nvSpPr>
          <p:cNvPr id="172" name="Google Shape;172;p28"/>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8"/>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74" name="Google Shape;174;p2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75" name="Google Shape;175;p2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76" name="Google Shape;176;p2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7" name="Google Shape;177;p28"/>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78" name="Google Shape;178;p28"/>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79" name="Google Shape;179;p28"/>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80" name="Google Shape;180;p28"/>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81" name="Shape 181"/>
        <p:cNvGrpSpPr/>
        <p:nvPr/>
      </p:nvGrpSpPr>
      <p:grpSpPr>
        <a:xfrm>
          <a:off x="0" y="0"/>
          <a:ext cx="0" cy="0"/>
          <a:chOff x="0" y="0"/>
          <a:chExt cx="0" cy="0"/>
        </a:xfrm>
      </p:grpSpPr>
      <p:sp>
        <p:nvSpPr>
          <p:cNvPr id="182" name="Google Shape;182;p29"/>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83" name="Google Shape;183;p29"/>
          <p:cNvSpPr txBox="1"/>
          <p:nvPr/>
        </p:nvSpPr>
        <p:spPr>
          <a:xfrm>
            <a:off x="3049175" y="2524775"/>
            <a:ext cx="3043500" cy="287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What's Python?</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 Up Glitch</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184" name="Google Shape;184;p2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85" name="Google Shape;185;p2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86" name="Google Shape;186;p2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7" name="Google Shape;187;p29"/>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88" name="Google Shape;188;p29"/>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89" name="Google Shape;189;p29"/>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90" name="Google Shape;190;p2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91" name="Shape 191"/>
        <p:cNvGrpSpPr/>
        <p:nvPr/>
      </p:nvGrpSpPr>
      <p:grpSpPr>
        <a:xfrm>
          <a:off x="0" y="0"/>
          <a:ext cx="0" cy="0"/>
          <a:chOff x="0" y="0"/>
          <a:chExt cx="0" cy="0"/>
        </a:xfrm>
      </p:grpSpPr>
      <p:sp>
        <p:nvSpPr>
          <p:cNvPr id="192" name="Google Shape;192;p30"/>
          <p:cNvSpPr/>
          <p:nvPr/>
        </p:nvSpPr>
        <p:spPr>
          <a:xfrm>
            <a:off x="-12" y="0"/>
            <a:ext cx="9144000" cy="6858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txBox="1"/>
          <p:nvPr/>
        </p:nvSpPr>
        <p:spPr>
          <a:xfrm>
            <a:off x="373050" y="3270288"/>
            <a:ext cx="8397900" cy="107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73763"/>
                </a:solidFill>
                <a:latin typeface="Open Sans"/>
                <a:ea typeface="Open Sans"/>
                <a:cs typeface="Open Sans"/>
                <a:sym typeface="Open Sans"/>
              </a:rPr>
              <a:t>Part I </a:t>
            </a:r>
            <a:endParaRPr b="1" sz="3000">
              <a:solidFill>
                <a:srgbClr val="073763"/>
              </a:solidFill>
              <a:latin typeface="Open Sans"/>
              <a:ea typeface="Open Sans"/>
              <a:cs typeface="Open Sans"/>
              <a:sym typeface="Open Sans"/>
            </a:endParaRPr>
          </a:p>
        </p:txBody>
      </p:sp>
      <p:pic>
        <p:nvPicPr>
          <p:cNvPr id="194" name="Google Shape;194;p30"/>
          <p:cNvPicPr preferRelativeResize="0"/>
          <p:nvPr/>
        </p:nvPicPr>
        <p:blipFill rotWithShape="1">
          <a:blip r:embed="rId2">
            <a:alphaModFix/>
          </a:blip>
          <a:srcRect b="0" l="0" r="0" t="75085"/>
          <a:stretch/>
        </p:blipFill>
        <p:spPr>
          <a:xfrm>
            <a:off x="82275" y="2277650"/>
            <a:ext cx="8979426" cy="1540688"/>
          </a:xfrm>
          <a:prstGeom prst="rect">
            <a:avLst/>
          </a:prstGeom>
          <a:noFill/>
          <a:ln>
            <a:noFill/>
          </a:ln>
        </p:spPr>
      </p:pic>
      <p:sp>
        <p:nvSpPr>
          <p:cNvPr id="195" name="Google Shape;195;p30"/>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96" name="Google Shape;196;p30"/>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197" name="Google Shape;197;p30"/>
          <p:cNvCxnSpPr/>
          <p:nvPr/>
        </p:nvCxnSpPr>
        <p:spPr>
          <a:xfrm>
            <a:off x="2791500" y="4352225"/>
            <a:ext cx="3445200" cy="0"/>
          </a:xfrm>
          <a:prstGeom prst="straightConnector1">
            <a:avLst/>
          </a:prstGeom>
          <a:noFill/>
          <a:ln cap="flat" cmpd="sng" w="9525">
            <a:solidFill>
              <a:srgbClr val="EFEFEF"/>
            </a:solidFill>
            <a:prstDash val="solid"/>
            <a:round/>
            <a:headEnd len="med" w="med" type="none"/>
            <a:tailEnd len="med" w="med" type="none"/>
          </a:ln>
        </p:spPr>
      </p:cxnSp>
      <p:pic>
        <p:nvPicPr>
          <p:cNvPr id="198" name="Google Shape;198;p30"/>
          <p:cNvPicPr preferRelativeResize="0"/>
          <p:nvPr/>
        </p:nvPicPr>
        <p:blipFill>
          <a:blip r:embed="rId3">
            <a:alphaModFix/>
          </a:blip>
          <a:stretch>
            <a:fillRect/>
          </a:stretch>
        </p:blipFill>
        <p:spPr>
          <a:xfrm>
            <a:off x="3096307" y="4796527"/>
            <a:ext cx="2835570" cy="60682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99" name="Shape 199"/>
        <p:cNvGrpSpPr/>
        <p:nvPr/>
      </p:nvGrpSpPr>
      <p:grpSpPr>
        <a:xfrm>
          <a:off x="0" y="0"/>
          <a:ext cx="0" cy="0"/>
          <a:chOff x="0" y="0"/>
          <a:chExt cx="0" cy="0"/>
        </a:xfrm>
      </p:grpSpPr>
      <p:sp>
        <p:nvSpPr>
          <p:cNvPr id="200" name="Google Shape;200;p3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2" name="Shape 22"/>
        <p:cNvGrpSpPr/>
        <p:nvPr/>
      </p:nvGrpSpPr>
      <p:grpSpPr>
        <a:xfrm>
          <a:off x="0" y="0"/>
          <a:ext cx="0" cy="0"/>
          <a:chOff x="0" y="0"/>
          <a:chExt cx="0" cy="0"/>
        </a:xfrm>
      </p:grpSpPr>
      <p:sp>
        <p:nvSpPr>
          <p:cNvPr id="23" name="Google Shape;23;p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cxnSp>
        <p:nvCxnSpPr>
          <p:cNvPr id="24" name="Google Shape;24;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25" name="Google Shape;25;p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6" name="Google Shape;26;p4"/>
          <p:cNvSpPr txBox="1"/>
          <p:nvPr/>
        </p:nvSpPr>
        <p:spPr>
          <a:xfrm>
            <a:off x="2866650" y="2446675"/>
            <a:ext cx="5277600" cy="287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What's Python?</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 Up Glitch</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7" name="Google Shape;27;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8" name="Google Shape;28;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9" name="Google Shape;29;p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30" name="Google Shape;30;p4"/>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31" name="Google Shape;31;p4"/>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b="0" l="0" r="12541" t="1613"/>
          <a:stretch/>
        </p:blipFill>
        <p:spPr>
          <a:xfrm>
            <a:off x="0" y="0"/>
            <a:ext cx="9143997" cy="6858000"/>
          </a:xfrm>
          <a:prstGeom prst="rect">
            <a:avLst/>
          </a:prstGeom>
          <a:noFill/>
          <a:ln>
            <a:noFill/>
          </a:ln>
        </p:spPr>
      </p:pic>
      <p:sp>
        <p:nvSpPr>
          <p:cNvPr id="34" name="Google Shape;34;p5"/>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 name="Google Shape;35;p5"/>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6" name="Google Shape;36;p5"/>
          <p:cNvSpPr txBox="1"/>
          <p:nvPr/>
        </p:nvSpPr>
        <p:spPr>
          <a:xfrm>
            <a:off x="986250" y="2267797"/>
            <a:ext cx="7171500" cy="28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200">
                <a:solidFill>
                  <a:srgbClr val="EAEAEA"/>
                </a:solidFill>
                <a:latin typeface="Open Sans"/>
                <a:ea typeface="Open Sans"/>
                <a:cs typeface="Open Sans"/>
                <a:sym typeface="Open Sans"/>
              </a:rPr>
              <a:t>Basic Training: Intro to Python Skills for AI, Part I</a:t>
            </a:r>
            <a:endParaRPr b="1" sz="6200">
              <a:solidFill>
                <a:srgbClr val="EAEAEA"/>
              </a:solidFill>
              <a:latin typeface="Open Sans"/>
              <a:ea typeface="Open Sans"/>
              <a:cs typeface="Open Sans"/>
              <a:sym typeface="Open Sans"/>
            </a:endParaRPr>
          </a:p>
        </p:txBody>
      </p:sp>
      <p:sp>
        <p:nvSpPr>
          <p:cNvPr id="37" name="Google Shape;37;p5"/>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8" name="Shape 38"/>
        <p:cNvGrpSpPr/>
        <p:nvPr/>
      </p:nvGrpSpPr>
      <p:grpSpPr>
        <a:xfrm>
          <a:off x="0" y="0"/>
          <a:ext cx="0" cy="0"/>
          <a:chOff x="0" y="0"/>
          <a:chExt cx="0" cy="0"/>
        </a:xfrm>
      </p:grpSpPr>
      <p:sp>
        <p:nvSpPr>
          <p:cNvPr id="39" name="Google Shape;39;p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 name="Shape 42"/>
        <p:cNvGrpSpPr/>
        <p:nvPr/>
      </p:nvGrpSpPr>
      <p:grpSpPr>
        <a:xfrm>
          <a:off x="0" y="0"/>
          <a:ext cx="0" cy="0"/>
          <a:chOff x="0" y="0"/>
          <a:chExt cx="0" cy="0"/>
        </a:xfrm>
      </p:grpSpPr>
      <p:sp>
        <p:nvSpPr>
          <p:cNvPr id="43" name="Google Shape;43;p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5" name="Google Shape;45;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6" name="Google Shape;46;p8"/>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47" name="Google Shape;47;p8"/>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48" name="Google Shape;48;p8"/>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49" name="Google Shape;49;p8"/>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0" name="Shape 50"/>
        <p:cNvGrpSpPr/>
        <p:nvPr/>
      </p:nvGrpSpPr>
      <p:grpSpPr>
        <a:xfrm>
          <a:off x="0" y="0"/>
          <a:ext cx="0" cy="0"/>
          <a:chOff x="0" y="0"/>
          <a:chExt cx="0" cy="0"/>
        </a:xfrm>
      </p:grpSpPr>
      <p:sp>
        <p:nvSpPr>
          <p:cNvPr id="51" name="Google Shape;51;p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cxnSp>
        <p:nvCxnSpPr>
          <p:cNvPr id="54" name="Google Shape;54;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55" name="Google Shape;55;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56" name="Google Shape;56;p9"/>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57" name="Google Shape;57;p9"/>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58" name="Google Shape;58;p9"/>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59" name="Google Shape;59;p9"/>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60" name="Shape 60"/>
        <p:cNvGrpSpPr/>
        <p:nvPr/>
      </p:nvGrpSpPr>
      <p:grpSpPr>
        <a:xfrm>
          <a:off x="0" y="0"/>
          <a:ext cx="0" cy="0"/>
          <a:chOff x="0" y="0"/>
          <a:chExt cx="0" cy="0"/>
        </a:xfrm>
      </p:grpSpPr>
      <p:sp>
        <p:nvSpPr>
          <p:cNvPr id="61" name="Google Shape;61;p1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0"/>
          <p:cNvSpPr txBox="1"/>
          <p:nvPr/>
        </p:nvSpPr>
        <p:spPr>
          <a:xfrm>
            <a:off x="860100" y="11206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3" name="Google Shape;63;p10"/>
          <p:cNvSpPr txBox="1"/>
          <p:nvPr/>
        </p:nvSpPr>
        <p:spPr>
          <a:xfrm>
            <a:off x="1955550" y="2277550"/>
            <a:ext cx="5607900" cy="394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Quorum</a:t>
            </a:r>
            <a:r>
              <a:rPr baseline="30000" lang="en" sz="24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baseline="30000"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64" name="Google Shape;64;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65" name="Google Shape;65;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66" name="Google Shape;66;p10"/>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67" name="Google Shape;67;p10"/>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68" name="Google Shape;68;p10"/>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69" name="Google Shape;69;p10"/>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70" name="Shape 70"/>
        <p:cNvGrpSpPr/>
        <p:nvPr/>
      </p:nvGrpSpPr>
      <p:grpSpPr>
        <a:xfrm>
          <a:off x="0" y="0"/>
          <a:ext cx="0" cy="0"/>
          <a:chOff x="0" y="0"/>
          <a:chExt cx="0" cy="0"/>
        </a:xfrm>
      </p:grpSpPr>
      <p:pic>
        <p:nvPicPr>
          <p:cNvPr id="71" name="Google Shape;71;p11"/>
          <p:cNvPicPr preferRelativeResize="0"/>
          <p:nvPr/>
        </p:nvPicPr>
        <p:blipFill rotWithShape="1">
          <a:blip r:embed="rId2">
            <a:alphaModFix/>
          </a:blip>
          <a:srcRect b="0" l="15934" r="11601" t="0"/>
          <a:stretch/>
        </p:blipFill>
        <p:spPr>
          <a:xfrm>
            <a:off x="0" y="0"/>
            <a:ext cx="9144000" cy="6858000"/>
          </a:xfrm>
          <a:prstGeom prst="rect">
            <a:avLst/>
          </a:prstGeom>
          <a:noFill/>
          <a:ln>
            <a:noFill/>
          </a:ln>
        </p:spPr>
      </p:pic>
      <p:sp>
        <p:nvSpPr>
          <p:cNvPr id="72" name="Google Shape;72;p11"/>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txBox="1"/>
          <p:nvPr/>
        </p:nvSpPr>
        <p:spPr>
          <a:xfrm>
            <a:off x="403350" y="1980138"/>
            <a:ext cx="8337300" cy="38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EAEAEA"/>
              </a:solidFill>
              <a:latin typeface="Open Sans"/>
              <a:ea typeface="Open Sans"/>
              <a:cs typeface="Open Sans"/>
              <a:sym typeface="Open Sans"/>
            </a:endParaRPr>
          </a:p>
          <a:p>
            <a:pPr indent="0" lvl="0" marL="0" rtl="0" algn="ctr">
              <a:spcBef>
                <a:spcPts val="0"/>
              </a:spcBef>
              <a:spcAft>
                <a:spcPts val="0"/>
              </a:spcAft>
              <a:buNone/>
            </a:pPr>
            <a:r>
              <a:rPr lang="en" sz="4500">
                <a:solidFill>
                  <a:srgbClr val="EAEAEA"/>
                </a:solidFill>
                <a:latin typeface="Open Sans"/>
                <a:ea typeface="Open Sans"/>
                <a:cs typeface="Open Sans"/>
                <a:sym typeface="Open Sans"/>
              </a:rPr>
              <a:t>An Introduction to Quorum</a:t>
            </a:r>
            <a:r>
              <a:rPr baseline="30000" lang="en" sz="45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74" name="Google Shape;74;p11"/>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75" name="Google Shape;75;p11"/>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76" name="Google Shape;76;p11"/>
          <p:cNvSpPr/>
          <p:nvPr/>
        </p:nvSpPr>
        <p:spPr>
          <a:xfrm rot="5400000">
            <a:off x="4317212" y="645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77" name="Google Shape;77;p11"/>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78" name="Google Shape;78;p11"/>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79" name="Google Shape;79;p11"/>
          <p:cNvCxnSpPr/>
          <p:nvPr/>
        </p:nvCxnSpPr>
        <p:spPr>
          <a:xfrm>
            <a:off x="2849400" y="4580825"/>
            <a:ext cx="3445200" cy="0"/>
          </a:xfrm>
          <a:prstGeom prst="straightConnector1">
            <a:avLst/>
          </a:prstGeom>
          <a:noFill/>
          <a:ln cap="flat" cmpd="sng" w="9525">
            <a:solidFill>
              <a:srgbClr val="EFEFEF"/>
            </a:solidFill>
            <a:prstDash val="solid"/>
            <a:round/>
            <a:headEnd len="med" w="med" type="none"/>
            <a:tailEnd len="med" w="med" type="none"/>
          </a:ln>
        </p:spPr>
      </p:cxnSp>
      <p:pic>
        <p:nvPicPr>
          <p:cNvPr id="80" name="Google Shape;80;p11"/>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0" name="Shape 40"/>
        <p:cNvGrpSpPr/>
        <p:nvPr/>
      </p:nvGrpSpPr>
      <p:grpSpPr>
        <a:xfrm>
          <a:off x="0" y="0"/>
          <a:ext cx="0" cy="0"/>
          <a:chOff x="0" y="0"/>
          <a:chExt cx="0" cy="0"/>
        </a:xfrm>
      </p:grpSpPr>
      <p:sp>
        <p:nvSpPr>
          <p:cNvPr id="41" name="Google Shape;41;p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91" name="Shape 9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26" name="Shape 12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62" name="Shape 16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hyperlink" Target="https://mlhlocal.host/glitch-bo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34.png"/><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mlhlocal.host/glitch-python-i" TargetMode="External"/><Relationship Id="rId4" Type="http://schemas.openxmlformats.org/officeDocument/2006/relationships/image" Target="../media/image38.png"/><Relationship Id="rId5"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5.png"/><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32"/>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206" name="Google Shape;206;p32"/>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v4</a:t>
            </a:r>
            <a:endParaRPr sz="1000">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Introduction</a:t>
            </a:r>
            <a:endParaRPr sz="3000"/>
          </a:p>
        </p:txBody>
      </p:sp>
      <p:sp>
        <p:nvSpPr>
          <p:cNvPr id="284" name="Google Shape;284;p41"/>
          <p:cNvSpPr txBox="1"/>
          <p:nvPr/>
        </p:nvSpPr>
        <p:spPr>
          <a:xfrm>
            <a:off x="264750" y="1518600"/>
            <a:ext cx="8614500" cy="18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This workshop is the first in a series of three workshops that will teach some Python basics that you can use for many purposes, such as artificial intelligence. Artificial intelligence might sound like something from the future, but it's actually all around you: </a:t>
            </a:r>
            <a:endParaRPr sz="2000">
              <a:latin typeface="Open Sans"/>
              <a:ea typeface="Open Sans"/>
              <a:cs typeface="Open Sans"/>
              <a:sym typeface="Open Sans"/>
            </a:endParaRPr>
          </a:p>
        </p:txBody>
      </p:sp>
      <p:sp>
        <p:nvSpPr>
          <p:cNvPr id="285" name="Google Shape;285;p41"/>
          <p:cNvSpPr txBox="1"/>
          <p:nvPr/>
        </p:nvSpPr>
        <p:spPr>
          <a:xfrm>
            <a:off x="600450" y="5670725"/>
            <a:ext cx="7943100" cy="9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53535"/>
                </a:solidFill>
                <a:latin typeface="Open Sans"/>
                <a:ea typeface="Open Sans"/>
                <a:cs typeface="Open Sans"/>
                <a:sym typeface="Open Sans"/>
              </a:rPr>
              <a:t> Capital One's new eno tool helps you determine if someone has stolen your card number and to manage your finances using machine learning and natural language processing. </a:t>
            </a:r>
            <a:endParaRPr sz="1800">
              <a:solidFill>
                <a:srgbClr val="353535"/>
              </a:solidFill>
              <a:latin typeface="Open Sans"/>
              <a:ea typeface="Open Sans"/>
              <a:cs typeface="Open Sans"/>
              <a:sym typeface="Open Sans"/>
            </a:endParaRPr>
          </a:p>
        </p:txBody>
      </p:sp>
      <p:pic>
        <p:nvPicPr>
          <p:cNvPr id="286" name="Google Shape;286;p41"/>
          <p:cNvPicPr preferRelativeResize="0"/>
          <p:nvPr/>
        </p:nvPicPr>
        <p:blipFill>
          <a:blip r:embed="rId3">
            <a:alphaModFix/>
          </a:blip>
          <a:stretch>
            <a:fillRect/>
          </a:stretch>
        </p:blipFill>
        <p:spPr>
          <a:xfrm>
            <a:off x="2046499" y="3449350"/>
            <a:ext cx="5050999" cy="2010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Introduction</a:t>
            </a:r>
            <a:endParaRPr sz="3000"/>
          </a:p>
        </p:txBody>
      </p:sp>
      <p:sp>
        <p:nvSpPr>
          <p:cNvPr id="292" name="Google Shape;292;p42"/>
          <p:cNvSpPr txBox="1"/>
          <p:nvPr/>
        </p:nvSpPr>
        <p:spPr>
          <a:xfrm>
            <a:off x="383550" y="2061175"/>
            <a:ext cx="4922100" cy="41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There are a lot of things you'll need to learn to be able to write your own artificial intelligence applications. In this series, we're going to start with the basics!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Today, you'll cover the basics of writing code in Python. In later workshops, you'll use a natural language processing library to create a bot of your favorite Twitter celebrity!  </a:t>
            </a:r>
            <a:endParaRPr sz="2000">
              <a:latin typeface="Open Sans"/>
              <a:ea typeface="Open Sans"/>
              <a:cs typeface="Open Sans"/>
              <a:sym typeface="Open Sans"/>
            </a:endParaRPr>
          </a:p>
        </p:txBody>
      </p:sp>
      <p:pic>
        <p:nvPicPr>
          <p:cNvPr id="293" name="Google Shape;293;p42"/>
          <p:cNvPicPr preferRelativeResize="0"/>
          <p:nvPr/>
        </p:nvPicPr>
        <p:blipFill>
          <a:blip r:embed="rId3">
            <a:alphaModFix/>
          </a:blip>
          <a:stretch>
            <a:fillRect/>
          </a:stretch>
        </p:blipFill>
        <p:spPr>
          <a:xfrm>
            <a:off x="5902950" y="2600025"/>
            <a:ext cx="285750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are you going to build today? </a:t>
            </a:r>
            <a:endParaRPr sz="3000"/>
          </a:p>
        </p:txBody>
      </p:sp>
      <p:sp>
        <p:nvSpPr>
          <p:cNvPr id="299" name="Google Shape;299;p43"/>
          <p:cNvSpPr txBox="1"/>
          <p:nvPr/>
        </p:nvSpPr>
        <p:spPr>
          <a:xfrm>
            <a:off x="264750" y="1469921"/>
            <a:ext cx="8614500" cy="932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Today you’re going to learn the fundamentals of Python by writing various pythons scripts and running them in the console.</a:t>
            </a:r>
            <a:endParaRPr sz="1800">
              <a:latin typeface="Open Sans"/>
              <a:ea typeface="Open Sans"/>
              <a:cs typeface="Open Sans"/>
              <a:sym typeface="Open Sans"/>
            </a:endParaRPr>
          </a:p>
        </p:txBody>
      </p:sp>
      <p:pic>
        <p:nvPicPr>
          <p:cNvPr id="300" name="Google Shape;300;p43"/>
          <p:cNvPicPr preferRelativeResize="0"/>
          <p:nvPr/>
        </p:nvPicPr>
        <p:blipFill>
          <a:blip r:embed="rId3">
            <a:alphaModFix/>
          </a:blip>
          <a:stretch>
            <a:fillRect/>
          </a:stretch>
        </p:blipFill>
        <p:spPr>
          <a:xfrm>
            <a:off x="1217188" y="2359025"/>
            <a:ext cx="6709625" cy="3363776"/>
          </a:xfrm>
          <a:prstGeom prst="rect">
            <a:avLst/>
          </a:prstGeom>
          <a:noFill/>
          <a:ln cap="flat" cmpd="sng" w="19050">
            <a:solidFill>
              <a:srgbClr val="5EA5E5"/>
            </a:solidFill>
            <a:prstDash val="solid"/>
            <a:round/>
            <a:headEnd len="sm" w="sm" type="none"/>
            <a:tailEnd len="sm" w="sm" type="none"/>
          </a:ln>
        </p:spPr>
      </p:pic>
      <p:grpSp>
        <p:nvGrpSpPr>
          <p:cNvPr id="301" name="Google Shape;301;p43"/>
          <p:cNvGrpSpPr/>
          <p:nvPr/>
        </p:nvGrpSpPr>
        <p:grpSpPr>
          <a:xfrm>
            <a:off x="2238200" y="5849251"/>
            <a:ext cx="4667589" cy="794615"/>
            <a:chOff x="174701" y="3371407"/>
            <a:chExt cx="4195208" cy="1491674"/>
          </a:xfrm>
        </p:grpSpPr>
        <p:grpSp>
          <p:nvGrpSpPr>
            <p:cNvPr id="302" name="Google Shape;302;p43"/>
            <p:cNvGrpSpPr/>
            <p:nvPr/>
          </p:nvGrpSpPr>
          <p:grpSpPr>
            <a:xfrm>
              <a:off x="174701" y="3824481"/>
              <a:ext cx="4195208" cy="1038600"/>
              <a:chOff x="160476" y="202881"/>
              <a:chExt cx="5525100" cy="1038600"/>
            </a:xfrm>
          </p:grpSpPr>
          <p:sp>
            <p:nvSpPr>
              <p:cNvPr id="303" name="Google Shape;303;p43"/>
              <p:cNvSpPr/>
              <p:nvPr/>
            </p:nvSpPr>
            <p:spPr>
              <a:xfrm>
                <a:off x="160476" y="202881"/>
                <a:ext cx="5525100" cy="10386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304" name="Google Shape;304;p43"/>
              <p:cNvSpPr txBox="1"/>
              <p:nvPr/>
            </p:nvSpPr>
            <p:spPr>
              <a:xfrm>
                <a:off x="240436" y="414635"/>
                <a:ext cx="5367000" cy="8268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1000"/>
                  </a:spcAft>
                  <a:buClr>
                    <a:srgbClr val="000000"/>
                  </a:buClr>
                  <a:buSzPts val="1100"/>
                  <a:buFont typeface="Arial"/>
                  <a:buNone/>
                </a:pPr>
                <a:r>
                  <a:rPr b="1" lang="en" sz="1600" u="sng">
                    <a:solidFill>
                      <a:srgbClr val="FFFFFF"/>
                    </a:solidFill>
                    <a:latin typeface="Open Sans"/>
                    <a:ea typeface="Open Sans"/>
                    <a:cs typeface="Open Sans"/>
                    <a:sym typeface="Open Sans"/>
                  </a:rPr>
                  <a:t>Console</a:t>
                </a:r>
                <a:r>
                  <a:rPr b="1" lang="en" sz="1600">
                    <a:solidFill>
                      <a:srgbClr val="FFFFFF"/>
                    </a:solidFill>
                    <a:latin typeface="Open Sans"/>
                    <a:ea typeface="Open Sans"/>
                    <a:cs typeface="Open Sans"/>
                    <a:sym typeface="Open Sans"/>
                  </a:rPr>
                  <a:t>:</a:t>
                </a:r>
                <a:r>
                  <a:rPr lang="en" sz="1600">
                    <a:solidFill>
                      <a:srgbClr val="FFFFFF"/>
                    </a:solidFill>
                    <a:latin typeface="Open Sans"/>
                    <a:ea typeface="Open Sans"/>
                    <a:cs typeface="Open Sans"/>
                    <a:sym typeface="Open Sans"/>
                  </a:rPr>
                  <a:t> A application that runs python files. </a:t>
                </a:r>
                <a:endParaRPr b="1" sz="1800" u="sng">
                  <a:solidFill>
                    <a:srgbClr val="FFFFFF"/>
                  </a:solidFill>
                  <a:latin typeface="Open Sans"/>
                  <a:ea typeface="Open Sans"/>
                  <a:cs typeface="Open Sans"/>
                  <a:sym typeface="Open Sans"/>
                </a:endParaRPr>
              </a:p>
            </p:txBody>
          </p:sp>
        </p:grpSp>
        <p:sp>
          <p:nvSpPr>
            <p:cNvPr id="305" name="Google Shape;305;p43"/>
            <p:cNvSpPr/>
            <p:nvPr/>
          </p:nvSpPr>
          <p:spPr>
            <a:xfrm>
              <a:off x="174701" y="3371407"/>
              <a:ext cx="4195200" cy="6468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Terms</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you will be able to build</a:t>
            </a:r>
            <a:endParaRPr sz="3000"/>
          </a:p>
        </p:txBody>
      </p:sp>
      <p:pic>
        <p:nvPicPr>
          <p:cNvPr id="311" name="Google Shape;311;p44"/>
          <p:cNvPicPr preferRelativeResize="0"/>
          <p:nvPr/>
        </p:nvPicPr>
        <p:blipFill rotWithShape="1">
          <a:blip r:embed="rId3">
            <a:alphaModFix/>
          </a:blip>
          <a:srcRect b="0" l="5267" r="0" t="13502"/>
          <a:stretch/>
        </p:blipFill>
        <p:spPr>
          <a:xfrm>
            <a:off x="1326262" y="3581225"/>
            <a:ext cx="4815075" cy="2899776"/>
          </a:xfrm>
          <a:prstGeom prst="rect">
            <a:avLst/>
          </a:prstGeom>
          <a:noFill/>
          <a:ln cap="flat" cmpd="sng" w="19050">
            <a:solidFill>
              <a:srgbClr val="5EA5E5"/>
            </a:solidFill>
            <a:prstDash val="solid"/>
            <a:round/>
            <a:headEnd len="sm" w="sm" type="none"/>
            <a:tailEnd len="sm" w="sm" type="none"/>
          </a:ln>
        </p:spPr>
      </p:pic>
      <p:sp>
        <p:nvSpPr>
          <p:cNvPr id="312" name="Google Shape;312;p44"/>
          <p:cNvSpPr/>
          <p:nvPr/>
        </p:nvSpPr>
        <p:spPr>
          <a:xfrm>
            <a:off x="1433400" y="2609700"/>
            <a:ext cx="6277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u="sng">
                <a:solidFill>
                  <a:srgbClr val="EAEAEA"/>
                </a:solidFill>
                <a:latin typeface="Open Sans"/>
                <a:ea typeface="Open Sans"/>
                <a:cs typeface="Open Sans"/>
                <a:sym typeface="Open Sans"/>
                <a:hlinkClick r:id="rId4"/>
              </a:rPr>
              <a:t>http://mlhlocal.host/glitch-bot</a:t>
            </a:r>
            <a:endParaRPr sz="2800">
              <a:solidFill>
                <a:srgbClr val="EAEAEA"/>
              </a:solidFill>
            </a:endParaRPr>
          </a:p>
        </p:txBody>
      </p:sp>
      <p:sp>
        <p:nvSpPr>
          <p:cNvPr id="313" name="Google Shape;313;p44"/>
          <p:cNvSpPr txBox="1"/>
          <p:nvPr/>
        </p:nvSpPr>
        <p:spPr>
          <a:xfrm>
            <a:off x="264750" y="1472150"/>
            <a:ext cx="8614500" cy="794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Open Sans"/>
                <a:ea typeface="Open Sans"/>
                <a:cs typeface="Open Sans"/>
                <a:sym typeface="Open Sans"/>
              </a:rPr>
              <a:t>You will be able to build the below project in later workshop series that uses</a:t>
            </a:r>
            <a:r>
              <a:rPr lang="en" sz="1800">
                <a:solidFill>
                  <a:schemeClr val="dk1"/>
                </a:solidFill>
                <a:latin typeface="Open Sans"/>
                <a:ea typeface="Open Sans"/>
                <a:cs typeface="Open Sans"/>
                <a:sym typeface="Open Sans"/>
              </a:rPr>
              <a:t> artificial intelligence to scrape Tweets off Twitter.</a:t>
            </a:r>
            <a:endParaRPr sz="1800">
              <a:solidFill>
                <a:schemeClr val="dk1"/>
              </a:solidFill>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314" name="Google Shape;314;p44"/>
          <p:cNvGrpSpPr/>
          <p:nvPr/>
        </p:nvGrpSpPr>
        <p:grpSpPr>
          <a:xfrm>
            <a:off x="6273182" y="5267670"/>
            <a:ext cx="2709266" cy="1213328"/>
            <a:chOff x="174701" y="3371407"/>
            <a:chExt cx="4195208" cy="1491674"/>
          </a:xfrm>
        </p:grpSpPr>
        <p:grpSp>
          <p:nvGrpSpPr>
            <p:cNvPr id="315" name="Google Shape;315;p44"/>
            <p:cNvGrpSpPr/>
            <p:nvPr/>
          </p:nvGrpSpPr>
          <p:grpSpPr>
            <a:xfrm>
              <a:off x="174701" y="3824481"/>
              <a:ext cx="4195208" cy="1038600"/>
              <a:chOff x="160476" y="202881"/>
              <a:chExt cx="5525100" cy="1038600"/>
            </a:xfrm>
          </p:grpSpPr>
          <p:sp>
            <p:nvSpPr>
              <p:cNvPr id="316" name="Google Shape;316;p44"/>
              <p:cNvSpPr/>
              <p:nvPr/>
            </p:nvSpPr>
            <p:spPr>
              <a:xfrm>
                <a:off x="160476" y="202881"/>
                <a:ext cx="5525100" cy="10386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317" name="Google Shape;317;p44"/>
              <p:cNvSpPr txBox="1"/>
              <p:nvPr/>
            </p:nvSpPr>
            <p:spPr>
              <a:xfrm>
                <a:off x="240436" y="414635"/>
                <a:ext cx="5367000" cy="8268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1000"/>
                  </a:spcAft>
                  <a:buClr>
                    <a:srgbClr val="000000"/>
                  </a:buClr>
                  <a:buSzPts val="1100"/>
                  <a:buFont typeface="Arial"/>
                  <a:buNone/>
                </a:pPr>
                <a:r>
                  <a:rPr b="1" lang="en" sz="1600" u="sng">
                    <a:solidFill>
                      <a:srgbClr val="FFFFFF"/>
                    </a:solidFill>
                    <a:latin typeface="Open Sans"/>
                    <a:ea typeface="Open Sans"/>
                    <a:cs typeface="Open Sans"/>
                    <a:sym typeface="Open Sans"/>
                  </a:rPr>
                  <a:t>Web scraping</a:t>
                </a:r>
                <a:r>
                  <a:rPr b="1" lang="en" sz="1600">
                    <a:solidFill>
                      <a:srgbClr val="FFFFFF"/>
                    </a:solidFill>
                    <a:latin typeface="Open Sans"/>
                    <a:ea typeface="Open Sans"/>
                    <a:cs typeface="Open Sans"/>
                    <a:sym typeface="Open Sans"/>
                  </a:rPr>
                  <a:t>:</a:t>
                </a:r>
                <a:r>
                  <a:rPr lang="en" sz="1600">
                    <a:solidFill>
                      <a:srgbClr val="FFFFFF"/>
                    </a:solidFill>
                    <a:latin typeface="Open Sans"/>
                    <a:ea typeface="Open Sans"/>
                    <a:cs typeface="Open Sans"/>
                    <a:sym typeface="Open Sans"/>
                  </a:rPr>
                  <a:t> Collecting data from a website </a:t>
                </a:r>
                <a:endParaRPr b="1" sz="1800" u="sng">
                  <a:solidFill>
                    <a:srgbClr val="FFFFFF"/>
                  </a:solidFill>
                  <a:latin typeface="Open Sans"/>
                  <a:ea typeface="Open Sans"/>
                  <a:cs typeface="Open Sans"/>
                  <a:sym typeface="Open Sans"/>
                </a:endParaRPr>
              </a:p>
            </p:txBody>
          </p:sp>
        </p:grpSp>
        <p:sp>
          <p:nvSpPr>
            <p:cNvPr id="318" name="Google Shape;318;p44"/>
            <p:cNvSpPr/>
            <p:nvPr/>
          </p:nvSpPr>
          <p:spPr>
            <a:xfrm>
              <a:off x="174701" y="3371407"/>
              <a:ext cx="4195200" cy="6468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Terms</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5"/>
          <p:cNvSpPr txBox="1"/>
          <p:nvPr/>
        </p:nvSpPr>
        <p:spPr>
          <a:xfrm>
            <a:off x="672475" y="1395950"/>
            <a:ext cx="7917600" cy="3574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When a user enters the Twitter handle of another user, that information is put into your script.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The script pulls some of the tweets from the Twitter user using a process called "web scraping."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Once your script has this information, it runs some </a:t>
            </a:r>
            <a:r>
              <a:rPr b="1" lang="en" sz="1800">
                <a:solidFill>
                  <a:srgbClr val="5EA5E5"/>
                </a:solidFill>
                <a:latin typeface="Open Sans"/>
                <a:ea typeface="Open Sans"/>
                <a:cs typeface="Open Sans"/>
                <a:sym typeface="Open Sans"/>
              </a:rPr>
              <a:t>functions</a:t>
            </a:r>
            <a:r>
              <a:rPr lang="en" sz="1800">
                <a:latin typeface="Open Sans"/>
                <a:ea typeface="Open Sans"/>
                <a:cs typeface="Open Sans"/>
                <a:sym typeface="Open Sans"/>
              </a:rPr>
              <a:t> on it. Functions are code you can use over and over again.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Then, a function removes the information we don't want and prints the information we do. </a:t>
            </a:r>
            <a:endParaRPr sz="1800">
              <a:latin typeface="Open Sans"/>
              <a:ea typeface="Open Sans"/>
              <a:cs typeface="Open Sans"/>
              <a:sym typeface="Open Sans"/>
            </a:endParaRPr>
          </a:p>
        </p:txBody>
      </p:sp>
      <p:sp>
        <p:nvSpPr>
          <p:cNvPr id="324" name="Google Shape;324;p45"/>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How does this work? </a:t>
            </a:r>
            <a:endParaRPr sz="3000"/>
          </a:p>
        </p:txBody>
      </p:sp>
      <p:grpSp>
        <p:nvGrpSpPr>
          <p:cNvPr id="325" name="Google Shape;325;p45"/>
          <p:cNvGrpSpPr/>
          <p:nvPr/>
        </p:nvGrpSpPr>
        <p:grpSpPr>
          <a:xfrm>
            <a:off x="1487388" y="5284312"/>
            <a:ext cx="6168643" cy="1392474"/>
            <a:chOff x="174700" y="3273600"/>
            <a:chExt cx="4195214" cy="1079688"/>
          </a:xfrm>
        </p:grpSpPr>
        <p:grpSp>
          <p:nvGrpSpPr>
            <p:cNvPr id="326" name="Google Shape;326;p45"/>
            <p:cNvGrpSpPr/>
            <p:nvPr/>
          </p:nvGrpSpPr>
          <p:grpSpPr>
            <a:xfrm>
              <a:off x="174706" y="3621588"/>
              <a:ext cx="4195208" cy="731700"/>
              <a:chOff x="160481" y="-12"/>
              <a:chExt cx="5525100" cy="731700"/>
            </a:xfrm>
          </p:grpSpPr>
          <p:sp>
            <p:nvSpPr>
              <p:cNvPr id="327" name="Google Shape;327;p45"/>
              <p:cNvSpPr/>
              <p:nvPr/>
            </p:nvSpPr>
            <p:spPr>
              <a:xfrm>
                <a:off x="160481" y="-12"/>
                <a:ext cx="5525100" cy="731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328" name="Google Shape;328;p45"/>
              <p:cNvSpPr txBox="1"/>
              <p:nvPr/>
            </p:nvSpPr>
            <p:spPr>
              <a:xfrm>
                <a:off x="218231" y="40941"/>
                <a:ext cx="5409600" cy="649800"/>
              </a:xfrm>
              <a:prstGeom prst="rect">
                <a:avLst/>
              </a:prstGeom>
              <a:noFill/>
              <a:ln>
                <a:noFill/>
              </a:ln>
            </p:spPr>
            <p:txBody>
              <a:bodyPr anchorCtr="0" anchor="ctr" bIns="50800" lIns="50800" spcFirstLastPara="1" rIns="50800" wrap="square" tIns="50800">
                <a:noAutofit/>
              </a:bodyPr>
              <a:lstStyle/>
              <a:p>
                <a:pPr indent="0" lvl="0" marL="0" rtl="0" algn="l">
                  <a:lnSpc>
                    <a:spcPct val="125454"/>
                  </a:lnSpc>
                  <a:spcBef>
                    <a:spcPts val="0"/>
                  </a:spcBef>
                  <a:spcAft>
                    <a:spcPts val="0"/>
                  </a:spcAft>
                  <a:buClr>
                    <a:srgbClr val="000000"/>
                  </a:buClr>
                  <a:buSzPts val="1100"/>
                  <a:buFont typeface="Arial"/>
                  <a:buNone/>
                </a:pPr>
                <a:r>
                  <a:rPr b="1" lang="en" sz="1800" u="sng">
                    <a:solidFill>
                      <a:srgbClr val="FFFFFF"/>
                    </a:solidFill>
                    <a:latin typeface="Open Sans"/>
                    <a:ea typeface="Open Sans"/>
                    <a:cs typeface="Open Sans"/>
                    <a:sym typeface="Open Sans"/>
                  </a:rPr>
                  <a:t>functions</a:t>
                </a:r>
                <a:r>
                  <a:rPr b="1" lang="en" sz="1800">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A few lines of code, grouped together, that your program can use as many times as it wants.  </a:t>
                </a:r>
                <a:endParaRPr b="1" sz="1800" u="sng">
                  <a:solidFill>
                    <a:srgbClr val="FFFFFF"/>
                  </a:solidFill>
                  <a:latin typeface="Open Sans"/>
                  <a:ea typeface="Open Sans"/>
                  <a:cs typeface="Open Sans"/>
                  <a:sym typeface="Open Sans"/>
                </a:endParaRPr>
              </a:p>
            </p:txBody>
          </p:sp>
        </p:grpSp>
        <p:sp>
          <p:nvSpPr>
            <p:cNvPr id="329" name="Google Shape;329;p45"/>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6"/>
          <p:cNvSpPr txBox="1"/>
          <p:nvPr/>
        </p:nvSpPr>
        <p:spPr>
          <a:xfrm>
            <a:off x="1921050" y="2366825"/>
            <a:ext cx="4228500" cy="4549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Sign up for Glitch.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Copy the Code.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Learn the basics of Python.</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Write a few Python functions.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Scrape Twitter using Python.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Format your information.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Review and next steps! </a:t>
            </a:r>
            <a:endParaRPr sz="1800">
              <a:latin typeface="Open Sans"/>
              <a:ea typeface="Open Sans"/>
              <a:cs typeface="Open Sans"/>
              <a:sym typeface="Open Sans"/>
            </a:endParaRPr>
          </a:p>
        </p:txBody>
      </p:sp>
      <p:sp>
        <p:nvSpPr>
          <p:cNvPr id="335" name="Google Shape;335;p46"/>
          <p:cNvSpPr txBox="1"/>
          <p:nvPr/>
        </p:nvSpPr>
        <p:spPr>
          <a:xfrm>
            <a:off x="722525" y="1381438"/>
            <a:ext cx="76989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These are the steps you'll need to take: </a:t>
            </a:r>
            <a:endParaRPr sz="1800">
              <a:latin typeface="Open Sans"/>
              <a:ea typeface="Open Sans"/>
              <a:cs typeface="Open Sans"/>
              <a:sym typeface="Open Sans"/>
            </a:endParaRPr>
          </a:p>
        </p:txBody>
      </p:sp>
      <p:sp>
        <p:nvSpPr>
          <p:cNvPr id="336" name="Google Shape;336;p46"/>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How are you going to do it? </a:t>
            </a:r>
            <a:endParaRPr sz="3000"/>
          </a:p>
        </p:txBody>
      </p:sp>
      <p:grpSp>
        <p:nvGrpSpPr>
          <p:cNvPr id="337" name="Google Shape;337;p46"/>
          <p:cNvGrpSpPr/>
          <p:nvPr/>
        </p:nvGrpSpPr>
        <p:grpSpPr>
          <a:xfrm>
            <a:off x="6026825" y="2514698"/>
            <a:ext cx="1417925" cy="3752952"/>
            <a:chOff x="6407825" y="2590898"/>
            <a:chExt cx="1417925" cy="3752952"/>
          </a:xfrm>
        </p:grpSpPr>
        <p:grpSp>
          <p:nvGrpSpPr>
            <p:cNvPr id="338" name="Google Shape;338;p46"/>
            <p:cNvGrpSpPr/>
            <p:nvPr/>
          </p:nvGrpSpPr>
          <p:grpSpPr>
            <a:xfrm>
              <a:off x="6613423" y="2590898"/>
              <a:ext cx="1006753" cy="2178638"/>
              <a:chOff x="7414673" y="2434123"/>
              <a:chExt cx="1006753" cy="2178638"/>
            </a:xfrm>
          </p:grpSpPr>
          <p:pic>
            <p:nvPicPr>
              <p:cNvPr id="339" name="Google Shape;339;p46"/>
              <p:cNvPicPr preferRelativeResize="0"/>
              <p:nvPr/>
            </p:nvPicPr>
            <p:blipFill>
              <a:blip r:embed="rId3">
                <a:alphaModFix/>
              </a:blip>
              <a:stretch>
                <a:fillRect/>
              </a:stretch>
            </p:blipFill>
            <p:spPr>
              <a:xfrm>
                <a:off x="7414675" y="2434123"/>
                <a:ext cx="1006750" cy="782750"/>
              </a:xfrm>
              <a:prstGeom prst="rect">
                <a:avLst/>
              </a:prstGeom>
              <a:noFill/>
              <a:ln>
                <a:noFill/>
              </a:ln>
            </p:spPr>
          </p:pic>
          <p:pic>
            <p:nvPicPr>
              <p:cNvPr id="340" name="Google Shape;340;p46"/>
              <p:cNvPicPr preferRelativeResize="0"/>
              <p:nvPr/>
            </p:nvPicPr>
            <p:blipFill>
              <a:blip r:embed="rId4">
                <a:alphaModFix/>
              </a:blip>
              <a:stretch>
                <a:fillRect/>
              </a:stretch>
            </p:blipFill>
            <p:spPr>
              <a:xfrm>
                <a:off x="7414673" y="3606011"/>
                <a:ext cx="1006750" cy="1006750"/>
              </a:xfrm>
              <a:prstGeom prst="rect">
                <a:avLst/>
              </a:prstGeom>
              <a:noFill/>
              <a:ln>
                <a:noFill/>
              </a:ln>
            </p:spPr>
          </p:pic>
        </p:grpSp>
        <p:pic>
          <p:nvPicPr>
            <p:cNvPr id="341" name="Google Shape;341;p46"/>
            <p:cNvPicPr preferRelativeResize="0"/>
            <p:nvPr/>
          </p:nvPicPr>
          <p:blipFill>
            <a:blip r:embed="rId5">
              <a:alphaModFix/>
            </a:blip>
            <a:stretch>
              <a:fillRect/>
            </a:stretch>
          </p:blipFill>
          <p:spPr>
            <a:xfrm>
              <a:off x="6407825" y="4925925"/>
              <a:ext cx="1417925" cy="141792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get started!</a:t>
            </a:r>
            <a:endParaRPr b="1" i="1" sz="3000">
              <a:solidFill>
                <a:schemeClr val="lt1"/>
              </a:solidFill>
              <a:latin typeface="Open Sans"/>
              <a:ea typeface="Open Sans"/>
              <a:cs typeface="Open Sans"/>
              <a:sym typeface="Open Sans"/>
            </a:endParaRPr>
          </a:p>
        </p:txBody>
      </p:sp>
      <p:sp>
        <p:nvSpPr>
          <p:cNvPr id="347" name="Google Shape;347;p4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pic>
        <p:nvPicPr>
          <p:cNvPr id="352" name="Google Shape;352;p48"/>
          <p:cNvPicPr preferRelativeResize="0"/>
          <p:nvPr/>
        </p:nvPicPr>
        <p:blipFill>
          <a:blip r:embed="rId3">
            <a:alphaModFix/>
          </a:blip>
          <a:stretch>
            <a:fillRect/>
          </a:stretch>
        </p:blipFill>
        <p:spPr>
          <a:xfrm>
            <a:off x="2423700" y="2624408"/>
            <a:ext cx="390525" cy="22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9"/>
          <p:cNvSpPr txBox="1"/>
          <p:nvPr/>
        </p:nvSpPr>
        <p:spPr>
          <a:xfrm>
            <a:off x="288300" y="2463575"/>
            <a:ext cx="6580800" cy="4231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Open Sans"/>
              <a:buAutoNum type="arabicPeriod"/>
            </a:pPr>
            <a:r>
              <a:rPr lang="en" sz="2200">
                <a:latin typeface="Open Sans"/>
                <a:ea typeface="Open Sans"/>
                <a:cs typeface="Open Sans"/>
                <a:sym typeface="Open Sans"/>
              </a:rPr>
              <a:t>Python was invented by Guido van Rossum in 1991. </a:t>
            </a:r>
            <a:endParaRPr sz="2200">
              <a:latin typeface="Open Sans"/>
              <a:ea typeface="Open Sans"/>
              <a:cs typeface="Open Sans"/>
              <a:sym typeface="Open Sans"/>
            </a:endParaRPr>
          </a:p>
          <a:p>
            <a:pPr indent="-368300" lvl="0" marL="457200" rtl="0" algn="l">
              <a:spcBef>
                <a:spcPts val="1000"/>
              </a:spcBef>
              <a:spcAft>
                <a:spcPts val="0"/>
              </a:spcAft>
              <a:buSzPts val="2200"/>
              <a:buFont typeface="Open Sans"/>
              <a:buAutoNum type="arabicPeriod"/>
            </a:pPr>
            <a:r>
              <a:rPr lang="en" sz="2200">
                <a:latin typeface="Open Sans"/>
                <a:ea typeface="Open Sans"/>
                <a:cs typeface="Open Sans"/>
                <a:sym typeface="Open Sans"/>
              </a:rPr>
              <a:t>Python can be used to make web pages, apps, and scripts. </a:t>
            </a:r>
            <a:endParaRPr sz="2200">
              <a:latin typeface="Open Sans"/>
              <a:ea typeface="Open Sans"/>
              <a:cs typeface="Open Sans"/>
              <a:sym typeface="Open Sans"/>
            </a:endParaRPr>
          </a:p>
          <a:p>
            <a:pPr indent="-368300" lvl="0" marL="457200" rtl="0" algn="l">
              <a:spcBef>
                <a:spcPts val="1000"/>
              </a:spcBef>
              <a:spcAft>
                <a:spcPts val="0"/>
              </a:spcAft>
              <a:buSzPts val="2200"/>
              <a:buFont typeface="Open Sans"/>
              <a:buAutoNum type="arabicPeriod"/>
            </a:pPr>
            <a:r>
              <a:rPr lang="en" sz="2200">
                <a:latin typeface="Open Sans"/>
                <a:ea typeface="Open Sans"/>
                <a:cs typeface="Open Sans"/>
                <a:sym typeface="Open Sans"/>
              </a:rPr>
              <a:t>One of the most common uses for Python is artificial intelligence and machine learning!</a:t>
            </a:r>
            <a:endParaRPr sz="2200">
              <a:latin typeface="Open Sans"/>
              <a:ea typeface="Open Sans"/>
              <a:cs typeface="Open Sans"/>
              <a:sym typeface="Open Sans"/>
            </a:endParaRPr>
          </a:p>
          <a:p>
            <a:pPr indent="-368300" lvl="0" marL="457200" rtl="0" algn="l">
              <a:spcBef>
                <a:spcPts val="1000"/>
              </a:spcBef>
              <a:spcAft>
                <a:spcPts val="1000"/>
              </a:spcAft>
              <a:buSzPts val="2200"/>
              <a:buFont typeface="Open Sans"/>
              <a:buAutoNum type="arabicPeriod"/>
            </a:pPr>
            <a:r>
              <a:rPr lang="en" sz="2200">
                <a:latin typeface="Open Sans"/>
                <a:ea typeface="Open Sans"/>
                <a:cs typeface="Open Sans"/>
                <a:sym typeface="Open Sans"/>
              </a:rPr>
              <a:t>You're learning some Python basics today as the building blocks to go on and learn more about machine learning/AI later in your academic career. </a:t>
            </a:r>
            <a:endParaRPr sz="2200">
              <a:latin typeface="Open Sans"/>
              <a:ea typeface="Open Sans"/>
              <a:cs typeface="Open Sans"/>
              <a:sym typeface="Open Sans"/>
            </a:endParaRPr>
          </a:p>
        </p:txBody>
      </p:sp>
      <p:sp>
        <p:nvSpPr>
          <p:cNvPr id="358" name="Google Shape;358;p49"/>
          <p:cNvSpPr txBox="1"/>
          <p:nvPr/>
        </p:nvSpPr>
        <p:spPr>
          <a:xfrm>
            <a:off x="722550" y="1696513"/>
            <a:ext cx="76989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Python is an interpreted, high-level coding  language. </a:t>
            </a:r>
            <a:endParaRPr sz="2200">
              <a:latin typeface="Open Sans"/>
              <a:ea typeface="Open Sans"/>
              <a:cs typeface="Open Sans"/>
              <a:sym typeface="Open Sans"/>
            </a:endParaRPr>
          </a:p>
        </p:txBody>
      </p:sp>
      <p:sp>
        <p:nvSpPr>
          <p:cNvPr id="359" name="Google Shape;359;p4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is Python?</a:t>
            </a:r>
            <a:endParaRPr sz="3000"/>
          </a:p>
        </p:txBody>
      </p:sp>
      <p:pic>
        <p:nvPicPr>
          <p:cNvPr id="360" name="Google Shape;360;p49"/>
          <p:cNvPicPr preferRelativeResize="0"/>
          <p:nvPr/>
        </p:nvPicPr>
        <p:blipFill>
          <a:blip r:embed="rId3">
            <a:alphaModFix/>
          </a:blip>
          <a:stretch>
            <a:fillRect/>
          </a:stretch>
        </p:blipFill>
        <p:spPr>
          <a:xfrm>
            <a:off x="7265684" y="2463600"/>
            <a:ext cx="1397350" cy="1397350"/>
          </a:xfrm>
          <a:prstGeom prst="rect">
            <a:avLst/>
          </a:prstGeom>
          <a:noFill/>
          <a:ln>
            <a:noFill/>
          </a:ln>
        </p:spPr>
      </p:pic>
      <p:pic>
        <p:nvPicPr>
          <p:cNvPr id="361" name="Google Shape;361;p49"/>
          <p:cNvPicPr preferRelativeResize="0"/>
          <p:nvPr/>
        </p:nvPicPr>
        <p:blipFill>
          <a:blip r:embed="rId4">
            <a:alphaModFix/>
          </a:blip>
          <a:stretch>
            <a:fillRect/>
          </a:stretch>
        </p:blipFill>
        <p:spPr>
          <a:xfrm>
            <a:off x="6946250" y="4233850"/>
            <a:ext cx="2036175" cy="203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0"/>
          <p:cNvSpPr txBox="1"/>
          <p:nvPr/>
        </p:nvSpPr>
        <p:spPr>
          <a:xfrm>
            <a:off x="288275" y="2137533"/>
            <a:ext cx="8567400" cy="3342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b="1" lang="en" sz="2000">
                <a:latin typeface="Open Sans"/>
                <a:ea typeface="Open Sans"/>
                <a:cs typeface="Open Sans"/>
                <a:sym typeface="Open Sans"/>
              </a:rPr>
              <a:t>Variables</a:t>
            </a:r>
            <a:r>
              <a:rPr lang="en" sz="2000">
                <a:latin typeface="Open Sans"/>
                <a:ea typeface="Open Sans"/>
                <a:cs typeface="Open Sans"/>
                <a:sym typeface="Open Sans"/>
              </a:rPr>
              <a:t> - variables in programming are a lot like variables in math! They store information for us.</a:t>
            </a:r>
            <a:br>
              <a:rPr lang="en" sz="2000">
                <a:latin typeface="Open Sans"/>
                <a:ea typeface="Open Sans"/>
                <a:cs typeface="Open Sans"/>
                <a:sym typeface="Open Sans"/>
              </a:rPr>
            </a:br>
            <a:endParaRPr sz="6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b="1" lang="en" sz="2000">
                <a:latin typeface="Open Sans"/>
                <a:ea typeface="Open Sans"/>
                <a:cs typeface="Open Sans"/>
                <a:sym typeface="Open Sans"/>
              </a:rPr>
              <a:t>Loops</a:t>
            </a:r>
            <a:r>
              <a:rPr lang="en" sz="2000">
                <a:latin typeface="Open Sans"/>
                <a:ea typeface="Open Sans"/>
                <a:cs typeface="Open Sans"/>
                <a:sym typeface="Open Sans"/>
              </a:rPr>
              <a:t> - loops are a structure your program can use to perform the same task multiple times (rather than coding it out by hand every time). </a:t>
            </a:r>
            <a:br>
              <a:rPr lang="en" sz="2000">
                <a:latin typeface="Open Sans"/>
                <a:ea typeface="Open Sans"/>
                <a:cs typeface="Open Sans"/>
                <a:sym typeface="Open Sans"/>
              </a:rPr>
            </a:br>
            <a:endParaRPr sz="6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b="1" lang="en" sz="2000">
                <a:latin typeface="Open Sans"/>
                <a:ea typeface="Open Sans"/>
                <a:cs typeface="Open Sans"/>
                <a:sym typeface="Open Sans"/>
              </a:rPr>
              <a:t>Functions</a:t>
            </a:r>
            <a:r>
              <a:rPr lang="en" sz="2000">
                <a:latin typeface="Open Sans"/>
                <a:ea typeface="Open Sans"/>
                <a:cs typeface="Open Sans"/>
                <a:sym typeface="Open Sans"/>
              </a:rPr>
              <a:t> - a structure you can use in your program to reuse bits of code throughout the program</a:t>
            </a:r>
            <a:br>
              <a:rPr lang="en" sz="2000">
                <a:latin typeface="Open Sans"/>
                <a:ea typeface="Open Sans"/>
                <a:cs typeface="Open Sans"/>
                <a:sym typeface="Open Sans"/>
              </a:rPr>
            </a:br>
            <a:endParaRPr sz="6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b="1" lang="en" sz="2000">
                <a:latin typeface="Open Sans"/>
                <a:ea typeface="Open Sans"/>
                <a:cs typeface="Open Sans"/>
                <a:sym typeface="Open Sans"/>
              </a:rPr>
              <a:t>Running your program</a:t>
            </a:r>
            <a:r>
              <a:rPr lang="en" sz="2000">
                <a:latin typeface="Open Sans"/>
                <a:ea typeface="Open Sans"/>
                <a:cs typeface="Open Sans"/>
                <a:sym typeface="Open Sans"/>
              </a:rPr>
              <a:t> - you'll learn how to run your program by entering commands into the Glitch console </a:t>
            </a:r>
            <a:endParaRPr sz="2000">
              <a:latin typeface="Open Sans"/>
              <a:ea typeface="Open Sans"/>
              <a:cs typeface="Open Sans"/>
              <a:sym typeface="Open Sans"/>
            </a:endParaRPr>
          </a:p>
        </p:txBody>
      </p:sp>
      <p:sp>
        <p:nvSpPr>
          <p:cNvPr id="367" name="Google Shape;367;p50"/>
          <p:cNvSpPr txBox="1"/>
          <p:nvPr/>
        </p:nvSpPr>
        <p:spPr>
          <a:xfrm>
            <a:off x="288275" y="1521942"/>
            <a:ext cx="8567400" cy="5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You'll learn the following basic Python tools today: </a:t>
            </a:r>
            <a:endParaRPr sz="2000">
              <a:latin typeface="Open Sans"/>
              <a:ea typeface="Open Sans"/>
              <a:cs typeface="Open Sans"/>
              <a:sym typeface="Open Sans"/>
            </a:endParaRPr>
          </a:p>
        </p:txBody>
      </p:sp>
      <p:sp>
        <p:nvSpPr>
          <p:cNvPr id="368" name="Google Shape;368;p50"/>
          <p:cNvSpPr txBox="1"/>
          <p:nvPr>
            <p:ph type="title"/>
          </p:nvPr>
        </p:nvSpPr>
        <p:spPr>
          <a:xfrm>
            <a:off x="1615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Python Basics</a:t>
            </a:r>
            <a:endParaRPr sz="3000"/>
          </a:p>
        </p:txBody>
      </p:sp>
      <p:grpSp>
        <p:nvGrpSpPr>
          <p:cNvPr id="369" name="Google Shape;369;p50"/>
          <p:cNvGrpSpPr/>
          <p:nvPr/>
        </p:nvGrpSpPr>
        <p:grpSpPr>
          <a:xfrm>
            <a:off x="288236" y="5529625"/>
            <a:ext cx="8567478" cy="1255733"/>
            <a:chOff x="174694" y="3379625"/>
            <a:chExt cx="4195220" cy="973663"/>
          </a:xfrm>
        </p:grpSpPr>
        <p:grpSp>
          <p:nvGrpSpPr>
            <p:cNvPr id="370" name="Google Shape;370;p50"/>
            <p:cNvGrpSpPr/>
            <p:nvPr/>
          </p:nvGrpSpPr>
          <p:grpSpPr>
            <a:xfrm>
              <a:off x="174706" y="3621588"/>
              <a:ext cx="4195208" cy="731700"/>
              <a:chOff x="160481" y="-12"/>
              <a:chExt cx="5525100" cy="731700"/>
            </a:xfrm>
          </p:grpSpPr>
          <p:sp>
            <p:nvSpPr>
              <p:cNvPr id="371" name="Google Shape;371;p50"/>
              <p:cNvSpPr/>
              <p:nvPr/>
            </p:nvSpPr>
            <p:spPr>
              <a:xfrm>
                <a:off x="160481" y="-12"/>
                <a:ext cx="5525100" cy="731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372" name="Google Shape;372;p50"/>
              <p:cNvSpPr txBox="1"/>
              <p:nvPr/>
            </p:nvSpPr>
            <p:spPr>
              <a:xfrm>
                <a:off x="218231" y="40941"/>
                <a:ext cx="5409600" cy="649800"/>
              </a:xfrm>
              <a:prstGeom prst="rect">
                <a:avLst/>
              </a:prstGeom>
              <a:noFill/>
              <a:ln>
                <a:noFill/>
              </a:ln>
            </p:spPr>
            <p:txBody>
              <a:bodyPr anchorCtr="0" anchor="ctr" bIns="50800" lIns="50800" spcFirstLastPara="1" rIns="50800" wrap="square" tIns="50800">
                <a:noAutofit/>
              </a:bodyPr>
              <a:lstStyle/>
              <a:p>
                <a:pPr indent="0" lvl="0" marL="0" rtl="0" algn="l">
                  <a:lnSpc>
                    <a:spcPct val="125454"/>
                  </a:lnSpc>
                  <a:spcBef>
                    <a:spcPts val="0"/>
                  </a:spcBef>
                  <a:spcAft>
                    <a:spcPts val="0"/>
                  </a:spcAft>
                  <a:buClr>
                    <a:srgbClr val="000000"/>
                  </a:buClr>
                  <a:buSzPts val="1100"/>
                  <a:buFont typeface="Arial"/>
                  <a:buNone/>
                </a:pPr>
                <a:r>
                  <a:rPr b="1" lang="en" sz="1800" u="sng">
                    <a:solidFill>
                      <a:srgbClr val="FFFFFF"/>
                    </a:solidFill>
                    <a:latin typeface="Open Sans"/>
                    <a:ea typeface="Open Sans"/>
                    <a:cs typeface="Open Sans"/>
                    <a:sym typeface="Open Sans"/>
                  </a:rPr>
                  <a:t>console</a:t>
                </a:r>
                <a:r>
                  <a:rPr b="1" lang="en" sz="1800">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Part of the Glitch coding environment where you enter commands and see output</a:t>
                </a:r>
                <a:endParaRPr b="1" sz="1800" u="sng">
                  <a:solidFill>
                    <a:srgbClr val="FFFFFF"/>
                  </a:solidFill>
                  <a:latin typeface="Open Sans"/>
                  <a:ea typeface="Open Sans"/>
                  <a:cs typeface="Open Sans"/>
                  <a:sym typeface="Open Sans"/>
                </a:endParaRPr>
              </a:p>
            </p:txBody>
          </p:sp>
        </p:grpSp>
        <p:sp>
          <p:nvSpPr>
            <p:cNvPr id="373" name="Google Shape;373;p50"/>
            <p:cNvSpPr/>
            <p:nvPr/>
          </p:nvSpPr>
          <p:spPr>
            <a:xfrm>
              <a:off x="174694" y="3379625"/>
              <a:ext cx="4195200" cy="2421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grpSp>
        <p:nvGrpSpPr>
          <p:cNvPr id="211" name="Google Shape;211;p33"/>
          <p:cNvGrpSpPr/>
          <p:nvPr/>
        </p:nvGrpSpPr>
        <p:grpSpPr>
          <a:xfrm>
            <a:off x="777550" y="2650053"/>
            <a:ext cx="3203700" cy="3591600"/>
            <a:chOff x="781025" y="2736350"/>
            <a:chExt cx="3203700" cy="3591600"/>
          </a:xfrm>
        </p:grpSpPr>
        <p:sp>
          <p:nvSpPr>
            <p:cNvPr id="212" name="Google Shape;212;p33"/>
            <p:cNvSpPr/>
            <p:nvPr/>
          </p:nvSpPr>
          <p:spPr>
            <a:xfrm>
              <a:off x="781025" y="2736350"/>
              <a:ext cx="3203700" cy="3591600"/>
            </a:xfrm>
            <a:prstGeom prst="rect">
              <a:avLst/>
            </a:prstGeom>
            <a:no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1800">
                  <a:solidFill>
                    <a:srgbClr val="5EA5E5"/>
                  </a:solidFill>
                  <a:latin typeface="Open Sans"/>
                  <a:ea typeface="Open Sans"/>
                  <a:cs typeface="Open Sans"/>
                  <a:sym typeface="Open Sans"/>
                </a:rPr>
                <a:t>Wifi Network:</a:t>
              </a:r>
              <a:endParaRPr b="1" sz="1800">
                <a:solidFill>
                  <a:srgbClr val="5EA5E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[Network]</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n" sz="1800">
                  <a:solidFill>
                    <a:srgbClr val="5EA5E5"/>
                  </a:solidFill>
                  <a:latin typeface="Open Sans"/>
                  <a:ea typeface="Open Sans"/>
                  <a:cs typeface="Open Sans"/>
                  <a:sym typeface="Open Sans"/>
                </a:rPr>
                <a:t>Wifi Password:</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[Password]</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p:txBody>
        </p:sp>
        <p:pic>
          <p:nvPicPr>
            <p:cNvPr id="213" name="Google Shape;213;p33"/>
            <p:cNvPicPr preferRelativeResize="0"/>
            <p:nvPr/>
          </p:nvPicPr>
          <p:blipFill rotWithShape="1">
            <a:blip r:embed="rId3">
              <a:alphaModFix/>
            </a:blip>
            <a:srcRect b="22964" l="15382" r="12633" t="25138"/>
            <a:stretch/>
          </p:blipFill>
          <p:spPr>
            <a:xfrm>
              <a:off x="1955311" y="3044524"/>
              <a:ext cx="855126" cy="616551"/>
            </a:xfrm>
            <a:prstGeom prst="rect">
              <a:avLst/>
            </a:prstGeom>
            <a:noFill/>
            <a:ln>
              <a:noFill/>
            </a:ln>
          </p:spPr>
        </p:pic>
      </p:grpSp>
      <p:grpSp>
        <p:nvGrpSpPr>
          <p:cNvPr id="214" name="Google Shape;214;p33"/>
          <p:cNvGrpSpPr/>
          <p:nvPr/>
        </p:nvGrpSpPr>
        <p:grpSpPr>
          <a:xfrm>
            <a:off x="5162750" y="2650053"/>
            <a:ext cx="3203700" cy="3591600"/>
            <a:chOff x="5166225" y="2736350"/>
            <a:chExt cx="3203700" cy="3591600"/>
          </a:xfrm>
        </p:grpSpPr>
        <p:sp>
          <p:nvSpPr>
            <p:cNvPr id="215" name="Google Shape;215;p33"/>
            <p:cNvSpPr/>
            <p:nvPr/>
          </p:nvSpPr>
          <p:spPr>
            <a:xfrm>
              <a:off x="5166225" y="2736350"/>
              <a:ext cx="3203700" cy="3591600"/>
            </a:xfrm>
            <a:prstGeom prst="rect">
              <a:avLst/>
            </a:prstGeom>
            <a:no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1800">
                  <a:solidFill>
                    <a:srgbClr val="5EA5E5"/>
                  </a:solidFill>
                  <a:latin typeface="Open Sans"/>
                  <a:ea typeface="Open Sans"/>
                  <a:cs typeface="Open Sans"/>
                  <a:sym typeface="Open Sans"/>
                </a:rPr>
                <a:t>Event Hashtag:</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#MLHLocalhost</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1800">
                  <a:solidFill>
                    <a:srgbClr val="5EA5E5"/>
                  </a:solidFill>
                  <a:latin typeface="Open Sans"/>
                  <a:ea typeface="Open Sans"/>
                  <a:cs typeface="Open Sans"/>
                  <a:sym typeface="Open Sans"/>
                </a:rPr>
                <a:t>Twitter Handle:</a:t>
              </a:r>
              <a:endParaRPr b="1" sz="1800">
                <a:solidFill>
                  <a:srgbClr val="5EA5E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@MLHacks</a:t>
              </a:r>
              <a:endParaRPr b="1" sz="2800">
                <a:solidFill>
                  <a:srgbClr val="353535"/>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b="1" sz="2800">
                <a:solidFill>
                  <a:srgbClr val="353535"/>
                </a:solidFill>
                <a:latin typeface="Open Sans"/>
                <a:ea typeface="Open Sans"/>
                <a:cs typeface="Open Sans"/>
                <a:sym typeface="Open Sans"/>
              </a:endParaRPr>
            </a:p>
          </p:txBody>
        </p:sp>
        <p:pic>
          <p:nvPicPr>
            <p:cNvPr id="216" name="Google Shape;216;p33"/>
            <p:cNvPicPr preferRelativeResize="0"/>
            <p:nvPr/>
          </p:nvPicPr>
          <p:blipFill>
            <a:blip r:embed="rId4">
              <a:alphaModFix/>
            </a:blip>
            <a:stretch>
              <a:fillRect/>
            </a:stretch>
          </p:blipFill>
          <p:spPr>
            <a:xfrm>
              <a:off x="6400161" y="2984888"/>
              <a:ext cx="735825" cy="735825"/>
            </a:xfrm>
            <a:prstGeom prst="rect">
              <a:avLst/>
            </a:prstGeom>
            <a:noFill/>
            <a:ln>
              <a:noFill/>
            </a:ln>
          </p:spPr>
        </p:pic>
      </p:grpSp>
      <p:sp>
        <p:nvSpPr>
          <p:cNvPr id="217" name="Google Shape;217;p33"/>
          <p:cNvSpPr txBox="1"/>
          <p:nvPr>
            <p:ph type="title"/>
          </p:nvPr>
        </p:nvSpPr>
        <p:spPr>
          <a:xfrm>
            <a:off x="161550" y="93847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5EA5E5"/>
                </a:solidFill>
                <a:latin typeface="Open Sans"/>
                <a:ea typeface="Open Sans"/>
                <a:cs typeface="Open Sans"/>
                <a:sym typeface="Open Sans"/>
              </a:rPr>
              <a:t>Welcome to</a:t>
            </a:r>
            <a:endParaRPr b="1" i="1" sz="3000">
              <a:solidFill>
                <a:srgbClr val="5EA5E5"/>
              </a:solidFill>
              <a:latin typeface="Open Sans"/>
              <a:ea typeface="Open Sans"/>
              <a:cs typeface="Open Sans"/>
              <a:sym typeface="Open Sans"/>
            </a:endParaRPr>
          </a:p>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MLH Localhost: Python I</a:t>
            </a:r>
            <a:endParaRPr b="1" i="1" sz="3000">
              <a:solidFill>
                <a:srgbClr val="353535"/>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The best way to learn to code is to CODE, not to read about it, so let's set up Glitch! </a:t>
            </a:r>
            <a:endParaRPr b="1" i="1" sz="3000">
              <a:solidFill>
                <a:schemeClr val="lt1"/>
              </a:solidFill>
              <a:latin typeface="Open Sans"/>
              <a:ea typeface="Open Sans"/>
              <a:cs typeface="Open Sans"/>
              <a:sym typeface="Open Sans"/>
            </a:endParaRPr>
          </a:p>
        </p:txBody>
      </p:sp>
      <p:sp>
        <p:nvSpPr>
          <p:cNvPr id="379" name="Google Shape;379;p5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pic>
        <p:nvPicPr>
          <p:cNvPr id="384" name="Google Shape;384;p52"/>
          <p:cNvPicPr preferRelativeResize="0"/>
          <p:nvPr/>
        </p:nvPicPr>
        <p:blipFill>
          <a:blip r:embed="rId3">
            <a:alphaModFix/>
          </a:blip>
          <a:stretch>
            <a:fillRect/>
          </a:stretch>
        </p:blipFill>
        <p:spPr>
          <a:xfrm>
            <a:off x="2431200" y="3162658"/>
            <a:ext cx="390525" cy="228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Note: You're going to need to check your email to verify sign-up. Please sign into your email now! </a:t>
            </a:r>
            <a:endParaRPr b="1" i="1" sz="3000">
              <a:solidFill>
                <a:schemeClr val="lt1"/>
              </a:solidFill>
              <a:latin typeface="Open Sans"/>
              <a:ea typeface="Open Sans"/>
              <a:cs typeface="Open Sans"/>
              <a:sym typeface="Open Sans"/>
            </a:endParaRPr>
          </a:p>
        </p:txBody>
      </p:sp>
      <p:sp>
        <p:nvSpPr>
          <p:cNvPr id="390" name="Google Shape;390;p5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4"/>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set up Glitch!</a:t>
            </a:r>
            <a:endParaRPr sz="3000"/>
          </a:p>
        </p:txBody>
      </p:sp>
      <p:sp>
        <p:nvSpPr>
          <p:cNvPr id="396" name="Google Shape;396;p54"/>
          <p:cNvSpPr/>
          <p:nvPr/>
        </p:nvSpPr>
        <p:spPr>
          <a:xfrm>
            <a:off x="299850" y="1938200"/>
            <a:ext cx="5325000" cy="6150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http://mlhlocal.host/glitch</a:t>
            </a:r>
            <a:endParaRPr sz="2800">
              <a:solidFill>
                <a:srgbClr val="EAEAEA"/>
              </a:solidFill>
            </a:endParaRPr>
          </a:p>
        </p:txBody>
      </p:sp>
      <p:sp>
        <p:nvSpPr>
          <p:cNvPr id="397" name="Google Shape;397;p54"/>
          <p:cNvSpPr txBox="1"/>
          <p:nvPr/>
        </p:nvSpPr>
        <p:spPr>
          <a:xfrm>
            <a:off x="299850" y="3363000"/>
            <a:ext cx="5571000" cy="24576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Font typeface="Open Sans"/>
              <a:buAutoNum type="arabicPeriod"/>
            </a:pPr>
            <a:r>
              <a:rPr lang="en" sz="2200">
                <a:latin typeface="Open Sans"/>
                <a:ea typeface="Open Sans"/>
                <a:cs typeface="Open Sans"/>
                <a:sym typeface="Open Sans"/>
              </a:rPr>
              <a:t>Navigate to the URL above.</a:t>
            </a:r>
            <a:endParaRPr sz="2200">
              <a:latin typeface="Open Sans"/>
              <a:ea typeface="Open Sans"/>
              <a:cs typeface="Open Sans"/>
              <a:sym typeface="Open Sans"/>
            </a:endParaRPr>
          </a:p>
          <a:p>
            <a:pPr indent="0" lvl="0" marL="0" rtl="0" algn="l">
              <a:spcBef>
                <a:spcPts val="1000"/>
              </a:spcBef>
              <a:spcAft>
                <a:spcPts val="0"/>
              </a:spcAft>
              <a:buNone/>
            </a:pPr>
            <a:r>
              <a:t/>
            </a:r>
            <a:endParaRPr sz="2200">
              <a:latin typeface="Open Sans"/>
              <a:ea typeface="Open Sans"/>
              <a:cs typeface="Open Sans"/>
              <a:sym typeface="Open Sans"/>
            </a:endParaRPr>
          </a:p>
          <a:p>
            <a:pPr indent="-368300" lvl="0" marL="457200" rtl="0" algn="l">
              <a:spcBef>
                <a:spcPts val="1000"/>
              </a:spcBef>
              <a:spcAft>
                <a:spcPts val="0"/>
              </a:spcAft>
              <a:buSzPts val="2200"/>
              <a:buFont typeface="Open Sans"/>
              <a:buAutoNum type="arabicPeriod"/>
            </a:pPr>
            <a:r>
              <a:rPr lang="en" sz="2200">
                <a:latin typeface="Open Sans"/>
                <a:ea typeface="Open Sans"/>
                <a:cs typeface="Open Sans"/>
                <a:sym typeface="Open Sans"/>
              </a:rPr>
              <a:t>Click </a:t>
            </a:r>
            <a:r>
              <a:rPr b="1" lang="en" sz="2200">
                <a:solidFill>
                  <a:srgbClr val="5EA5E5"/>
                </a:solidFill>
                <a:latin typeface="Open Sans"/>
                <a:ea typeface="Open Sans"/>
                <a:cs typeface="Open Sans"/>
                <a:sym typeface="Open Sans"/>
              </a:rPr>
              <a:t>Sign in</a:t>
            </a:r>
            <a:r>
              <a:rPr lang="en" sz="2200">
                <a:latin typeface="Open Sans"/>
                <a:ea typeface="Open Sans"/>
                <a:cs typeface="Open Sans"/>
                <a:sym typeface="Open Sans"/>
              </a:rPr>
              <a:t>. </a:t>
            </a:r>
            <a:endParaRPr sz="2200">
              <a:latin typeface="Open Sans"/>
              <a:ea typeface="Open Sans"/>
              <a:cs typeface="Open Sans"/>
              <a:sym typeface="Open Sans"/>
            </a:endParaRPr>
          </a:p>
          <a:p>
            <a:pPr indent="0" lvl="0" marL="457200" rtl="0" algn="l">
              <a:spcBef>
                <a:spcPts val="1000"/>
              </a:spcBef>
              <a:spcAft>
                <a:spcPts val="0"/>
              </a:spcAft>
              <a:buNone/>
            </a:pPr>
            <a:r>
              <a:t/>
            </a:r>
            <a:endParaRPr sz="2200">
              <a:latin typeface="Open Sans"/>
              <a:ea typeface="Open Sans"/>
              <a:cs typeface="Open Sans"/>
              <a:sym typeface="Open Sans"/>
            </a:endParaRPr>
          </a:p>
          <a:p>
            <a:pPr indent="-368300" lvl="0" marL="457200" rtl="0" algn="l">
              <a:spcBef>
                <a:spcPts val="1000"/>
              </a:spcBef>
              <a:spcAft>
                <a:spcPts val="0"/>
              </a:spcAft>
              <a:buSzPts val="2200"/>
              <a:buFont typeface="Open Sans"/>
              <a:buAutoNum type="arabicPeriod"/>
            </a:pPr>
            <a:r>
              <a:rPr lang="en" sz="2200">
                <a:latin typeface="Open Sans"/>
                <a:ea typeface="Open Sans"/>
                <a:cs typeface="Open Sans"/>
                <a:sym typeface="Open Sans"/>
              </a:rPr>
              <a:t>Click </a:t>
            </a:r>
            <a:r>
              <a:rPr b="1" lang="en" sz="2200">
                <a:solidFill>
                  <a:srgbClr val="5EA5E5"/>
                </a:solidFill>
                <a:latin typeface="Open Sans"/>
                <a:ea typeface="Open Sans"/>
                <a:cs typeface="Open Sans"/>
                <a:sym typeface="Open Sans"/>
              </a:rPr>
              <a:t>Sign in with Email</a:t>
            </a:r>
            <a:r>
              <a:rPr lang="en" sz="2200">
                <a:latin typeface="Open Sans"/>
                <a:ea typeface="Open Sans"/>
                <a:cs typeface="Open Sans"/>
                <a:sym typeface="Open Sans"/>
              </a:rPr>
              <a:t>. </a:t>
            </a:r>
            <a:endParaRPr sz="2200">
              <a:latin typeface="Open Sans"/>
              <a:ea typeface="Open Sans"/>
              <a:cs typeface="Open Sans"/>
              <a:sym typeface="Open Sans"/>
            </a:endParaRPr>
          </a:p>
          <a:p>
            <a:pPr indent="0" lvl="0" marL="457200" rtl="0" algn="l">
              <a:spcBef>
                <a:spcPts val="1000"/>
              </a:spcBef>
              <a:spcAft>
                <a:spcPts val="0"/>
              </a:spcAft>
              <a:buNone/>
            </a:pPr>
            <a:r>
              <a:t/>
            </a:r>
            <a:endParaRPr sz="2200">
              <a:latin typeface="Open Sans"/>
              <a:ea typeface="Open Sans"/>
              <a:cs typeface="Open Sans"/>
              <a:sym typeface="Open Sans"/>
            </a:endParaRPr>
          </a:p>
          <a:p>
            <a:pPr indent="-368300" lvl="0" marL="457200" rtl="0" algn="l">
              <a:spcBef>
                <a:spcPts val="1000"/>
              </a:spcBef>
              <a:spcAft>
                <a:spcPts val="1000"/>
              </a:spcAft>
              <a:buSzPts val="2200"/>
              <a:buFont typeface="Open Sans"/>
              <a:buAutoNum type="arabicPeriod"/>
            </a:pPr>
            <a:r>
              <a:rPr lang="en" sz="2200">
                <a:latin typeface="Open Sans"/>
                <a:ea typeface="Open Sans"/>
                <a:cs typeface="Open Sans"/>
                <a:sym typeface="Open Sans"/>
              </a:rPr>
              <a:t>Enter your email address and click  </a:t>
            </a:r>
            <a:r>
              <a:rPr b="1" lang="en" sz="2200">
                <a:solidFill>
                  <a:srgbClr val="5EA5E5"/>
                </a:solidFill>
                <a:latin typeface="Open Sans"/>
                <a:ea typeface="Open Sans"/>
                <a:cs typeface="Open Sans"/>
                <a:sym typeface="Open Sans"/>
              </a:rPr>
              <a:t>Send Link</a:t>
            </a:r>
            <a:r>
              <a:rPr lang="en" sz="2200">
                <a:latin typeface="Open Sans"/>
                <a:ea typeface="Open Sans"/>
                <a:cs typeface="Open Sans"/>
                <a:sym typeface="Open Sans"/>
              </a:rPr>
              <a:t>.  </a:t>
            </a:r>
            <a:endParaRPr sz="2200">
              <a:latin typeface="Open Sans"/>
              <a:ea typeface="Open Sans"/>
              <a:cs typeface="Open Sans"/>
              <a:sym typeface="Open Sans"/>
            </a:endParaRPr>
          </a:p>
        </p:txBody>
      </p:sp>
      <p:grpSp>
        <p:nvGrpSpPr>
          <p:cNvPr id="398" name="Google Shape;398;p54"/>
          <p:cNvGrpSpPr/>
          <p:nvPr/>
        </p:nvGrpSpPr>
        <p:grpSpPr>
          <a:xfrm>
            <a:off x="6045453" y="2444268"/>
            <a:ext cx="2858139" cy="1094530"/>
            <a:chOff x="2493014" y="3274624"/>
            <a:chExt cx="2474579" cy="831204"/>
          </a:xfrm>
        </p:grpSpPr>
        <p:pic>
          <p:nvPicPr>
            <p:cNvPr id="399" name="Google Shape;399;p54"/>
            <p:cNvPicPr preferRelativeResize="0"/>
            <p:nvPr/>
          </p:nvPicPr>
          <p:blipFill rotWithShape="1">
            <a:blip r:embed="rId3">
              <a:alphaModFix/>
            </a:blip>
            <a:srcRect b="74799" l="47867" r="0" t="0"/>
            <a:stretch/>
          </p:blipFill>
          <p:spPr>
            <a:xfrm>
              <a:off x="2493014" y="3274624"/>
              <a:ext cx="2474579" cy="831204"/>
            </a:xfrm>
            <a:prstGeom prst="rect">
              <a:avLst/>
            </a:prstGeom>
            <a:noFill/>
            <a:ln cap="flat" cmpd="sng" w="19050">
              <a:solidFill>
                <a:schemeClr val="dk2"/>
              </a:solidFill>
              <a:prstDash val="solid"/>
              <a:round/>
              <a:headEnd len="sm" w="sm" type="none"/>
              <a:tailEnd len="sm" w="sm" type="none"/>
            </a:ln>
          </p:spPr>
        </p:pic>
        <p:sp>
          <p:nvSpPr>
            <p:cNvPr id="400" name="Google Shape;400;p54"/>
            <p:cNvSpPr/>
            <p:nvPr/>
          </p:nvSpPr>
          <p:spPr>
            <a:xfrm>
              <a:off x="4351448" y="3446196"/>
              <a:ext cx="474600" cy="18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54"/>
          <p:cNvGrpSpPr/>
          <p:nvPr/>
        </p:nvGrpSpPr>
        <p:grpSpPr>
          <a:xfrm>
            <a:off x="6045438" y="3768571"/>
            <a:ext cx="2858151" cy="1228750"/>
            <a:chOff x="815411" y="5348099"/>
            <a:chExt cx="2991262" cy="1278085"/>
          </a:xfrm>
        </p:grpSpPr>
        <p:pic>
          <p:nvPicPr>
            <p:cNvPr id="402" name="Google Shape;402;p54"/>
            <p:cNvPicPr preferRelativeResize="0"/>
            <p:nvPr/>
          </p:nvPicPr>
          <p:blipFill rotWithShape="1">
            <a:blip r:embed="rId4">
              <a:alphaModFix/>
            </a:blip>
            <a:srcRect b="19477" l="0" r="0" t="31273"/>
            <a:stretch/>
          </p:blipFill>
          <p:spPr>
            <a:xfrm>
              <a:off x="815411" y="5348099"/>
              <a:ext cx="2991262" cy="1278085"/>
            </a:xfrm>
            <a:prstGeom prst="rect">
              <a:avLst/>
            </a:prstGeom>
            <a:noFill/>
            <a:ln cap="flat" cmpd="sng" w="19050">
              <a:solidFill>
                <a:schemeClr val="dk2"/>
              </a:solidFill>
              <a:prstDash val="solid"/>
              <a:round/>
              <a:headEnd len="sm" w="sm" type="none"/>
              <a:tailEnd len="sm" w="sm" type="none"/>
            </a:ln>
          </p:spPr>
        </p:pic>
        <p:sp>
          <p:nvSpPr>
            <p:cNvPr id="403" name="Google Shape;403;p54"/>
            <p:cNvSpPr/>
            <p:nvPr/>
          </p:nvSpPr>
          <p:spPr>
            <a:xfrm>
              <a:off x="1258850" y="6050500"/>
              <a:ext cx="1454100" cy="37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54"/>
          <p:cNvGrpSpPr/>
          <p:nvPr/>
        </p:nvGrpSpPr>
        <p:grpSpPr>
          <a:xfrm>
            <a:off x="6045438" y="5306846"/>
            <a:ext cx="2858151" cy="1228750"/>
            <a:chOff x="5101456" y="5554262"/>
            <a:chExt cx="2991262" cy="1278084"/>
          </a:xfrm>
        </p:grpSpPr>
        <p:pic>
          <p:nvPicPr>
            <p:cNvPr id="405" name="Google Shape;405;p54"/>
            <p:cNvPicPr preferRelativeResize="0"/>
            <p:nvPr/>
          </p:nvPicPr>
          <p:blipFill rotWithShape="1">
            <a:blip r:embed="rId5">
              <a:alphaModFix/>
            </a:blip>
            <a:srcRect b="0" l="0" r="0" t="38837"/>
            <a:stretch/>
          </p:blipFill>
          <p:spPr>
            <a:xfrm>
              <a:off x="5101456" y="5554262"/>
              <a:ext cx="2991262" cy="1278084"/>
            </a:xfrm>
            <a:prstGeom prst="rect">
              <a:avLst/>
            </a:prstGeom>
            <a:noFill/>
            <a:ln cap="flat" cmpd="sng" w="19050">
              <a:solidFill>
                <a:schemeClr val="dk2"/>
              </a:solidFill>
              <a:prstDash val="solid"/>
              <a:round/>
              <a:headEnd len="sm" w="sm" type="none"/>
              <a:tailEnd len="sm" w="sm" type="none"/>
            </a:ln>
          </p:spPr>
        </p:pic>
        <p:sp>
          <p:nvSpPr>
            <p:cNvPr id="406" name="Google Shape;406;p54"/>
            <p:cNvSpPr/>
            <p:nvPr/>
          </p:nvSpPr>
          <p:spPr>
            <a:xfrm>
              <a:off x="5393175" y="6234975"/>
              <a:ext cx="900600" cy="33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5"/>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set up Glitch!</a:t>
            </a:r>
            <a:endParaRPr sz="3000"/>
          </a:p>
        </p:txBody>
      </p:sp>
      <p:sp>
        <p:nvSpPr>
          <p:cNvPr id="412" name="Google Shape;412;p55"/>
          <p:cNvSpPr txBox="1"/>
          <p:nvPr/>
        </p:nvSpPr>
        <p:spPr>
          <a:xfrm>
            <a:off x="343250" y="1624550"/>
            <a:ext cx="8435400" cy="24576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Font typeface="Open Sans"/>
              <a:buAutoNum type="arabicPeriod" startAt="6"/>
            </a:pPr>
            <a:r>
              <a:rPr lang="en" sz="2200">
                <a:latin typeface="Open Sans"/>
                <a:ea typeface="Open Sans"/>
                <a:cs typeface="Open Sans"/>
                <a:sym typeface="Open Sans"/>
              </a:rPr>
              <a:t>Go to your email and look for the email below:</a:t>
            </a:r>
            <a:endParaRPr sz="2200">
              <a:latin typeface="Open Sans"/>
              <a:ea typeface="Open Sans"/>
              <a:cs typeface="Open Sans"/>
              <a:sym typeface="Open Sans"/>
            </a:endParaRPr>
          </a:p>
          <a:p>
            <a:pPr indent="-368300" lvl="0" marL="457200" rtl="0" algn="l">
              <a:spcBef>
                <a:spcPts val="1000"/>
              </a:spcBef>
              <a:spcAft>
                <a:spcPts val="1000"/>
              </a:spcAft>
              <a:buSzPts val="2200"/>
              <a:buFont typeface="Open Sans"/>
              <a:buAutoNum type="arabicPeriod" startAt="6"/>
            </a:pPr>
            <a:r>
              <a:rPr lang="en" sz="2200">
                <a:latin typeface="Open Sans"/>
                <a:ea typeface="Open Sans"/>
                <a:cs typeface="Open Sans"/>
                <a:sym typeface="Open Sans"/>
              </a:rPr>
              <a:t>Click </a:t>
            </a:r>
            <a:r>
              <a:rPr b="1" lang="en" sz="2200">
                <a:solidFill>
                  <a:srgbClr val="5EA5E5"/>
                </a:solidFill>
                <a:latin typeface="Open Sans"/>
                <a:ea typeface="Open Sans"/>
                <a:cs typeface="Open Sans"/>
                <a:sym typeface="Open Sans"/>
              </a:rPr>
              <a:t>Sign in to Glitch</a:t>
            </a:r>
            <a:r>
              <a:rPr lang="en" sz="2200">
                <a:latin typeface="Open Sans"/>
                <a:ea typeface="Open Sans"/>
                <a:cs typeface="Open Sans"/>
                <a:sym typeface="Open Sans"/>
              </a:rPr>
              <a:t>. </a:t>
            </a:r>
            <a:endParaRPr sz="2200">
              <a:latin typeface="Open Sans"/>
              <a:ea typeface="Open Sans"/>
              <a:cs typeface="Open Sans"/>
              <a:sym typeface="Open Sans"/>
            </a:endParaRPr>
          </a:p>
        </p:txBody>
      </p:sp>
      <p:pic>
        <p:nvPicPr>
          <p:cNvPr id="413" name="Google Shape;413;p55"/>
          <p:cNvPicPr preferRelativeResize="0"/>
          <p:nvPr/>
        </p:nvPicPr>
        <p:blipFill>
          <a:blip r:embed="rId3">
            <a:alphaModFix/>
          </a:blip>
          <a:stretch>
            <a:fillRect/>
          </a:stretch>
        </p:blipFill>
        <p:spPr>
          <a:xfrm>
            <a:off x="1282313" y="3480575"/>
            <a:ext cx="6579373" cy="3044825"/>
          </a:xfrm>
          <a:prstGeom prst="rect">
            <a:avLst/>
          </a:prstGeom>
          <a:noFill/>
          <a:ln cap="flat" cmpd="sng" w="28575">
            <a:solidFill>
              <a:srgbClr val="6FA8DC"/>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6"/>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Great! You're signed up. Now let's get the code! </a:t>
            </a:r>
            <a:endParaRPr b="1" i="1" sz="3000">
              <a:solidFill>
                <a:schemeClr val="lt1"/>
              </a:solidFill>
              <a:latin typeface="Open Sans"/>
              <a:ea typeface="Open Sans"/>
              <a:cs typeface="Open Sans"/>
              <a:sym typeface="Open Sans"/>
            </a:endParaRPr>
          </a:p>
        </p:txBody>
      </p:sp>
      <p:sp>
        <p:nvSpPr>
          <p:cNvPr id="419" name="Google Shape;419;p5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Get the code! </a:t>
            </a:r>
            <a:endParaRPr sz="3000"/>
          </a:p>
        </p:txBody>
      </p:sp>
      <p:sp>
        <p:nvSpPr>
          <p:cNvPr id="425" name="Google Shape;425;p57"/>
          <p:cNvSpPr/>
          <p:nvPr/>
        </p:nvSpPr>
        <p:spPr>
          <a:xfrm>
            <a:off x="1263600" y="1548350"/>
            <a:ext cx="66168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u="sng">
                <a:solidFill>
                  <a:srgbClr val="FFFFFF"/>
                </a:solidFill>
                <a:latin typeface="Open Sans"/>
                <a:ea typeface="Open Sans"/>
                <a:cs typeface="Open Sans"/>
                <a:sym typeface="Open Sans"/>
                <a:hlinkClick r:id="rId3"/>
              </a:rPr>
              <a:t>http://mlhlocal.host/glitch-python-i</a:t>
            </a:r>
            <a:endParaRPr b="1" sz="2800">
              <a:solidFill>
                <a:srgbClr val="EAEAEA"/>
              </a:solidFill>
              <a:latin typeface="Open Sans"/>
              <a:ea typeface="Open Sans"/>
              <a:cs typeface="Open Sans"/>
              <a:sym typeface="Open Sans"/>
            </a:endParaRPr>
          </a:p>
        </p:txBody>
      </p:sp>
      <p:sp>
        <p:nvSpPr>
          <p:cNvPr id="426" name="Google Shape;426;p57"/>
          <p:cNvSpPr txBox="1"/>
          <p:nvPr/>
        </p:nvSpPr>
        <p:spPr>
          <a:xfrm>
            <a:off x="1124025" y="2075938"/>
            <a:ext cx="7432800" cy="17427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Go to the URL above.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solidFill>
                  <a:schemeClr val="dk1"/>
                </a:solidFill>
                <a:latin typeface="Open Sans"/>
                <a:ea typeface="Open Sans"/>
                <a:cs typeface="Open Sans"/>
                <a:sym typeface="Open Sans"/>
              </a:rPr>
              <a:t>Click </a:t>
            </a:r>
            <a:r>
              <a:rPr b="1" lang="en" sz="2000">
                <a:solidFill>
                  <a:srgbClr val="5EA5E5"/>
                </a:solidFill>
                <a:latin typeface="Open Sans"/>
                <a:ea typeface="Open Sans"/>
                <a:cs typeface="Open Sans"/>
                <a:sym typeface="Open Sans"/>
              </a:rPr>
              <a:t>Remix your own</a:t>
            </a:r>
            <a:r>
              <a:rPr lang="en" sz="2000">
                <a:solidFill>
                  <a:schemeClr val="dk1"/>
                </a:solidFill>
                <a:latin typeface="Open Sans"/>
                <a:ea typeface="Open Sans"/>
                <a:cs typeface="Open Sans"/>
                <a:sym typeface="Open Sans"/>
              </a:rPr>
              <a:t>, to make your own version</a:t>
            </a:r>
            <a:endParaRPr sz="2000">
              <a:latin typeface="Open Sans"/>
              <a:ea typeface="Open Sans"/>
              <a:cs typeface="Open Sans"/>
              <a:sym typeface="Open Sans"/>
            </a:endParaRPr>
          </a:p>
        </p:txBody>
      </p:sp>
      <p:pic>
        <p:nvPicPr>
          <p:cNvPr id="427" name="Google Shape;427;p57"/>
          <p:cNvPicPr preferRelativeResize="0"/>
          <p:nvPr/>
        </p:nvPicPr>
        <p:blipFill>
          <a:blip r:embed="rId4">
            <a:alphaModFix/>
          </a:blip>
          <a:stretch>
            <a:fillRect/>
          </a:stretch>
        </p:blipFill>
        <p:spPr>
          <a:xfrm rot="-9306144">
            <a:off x="7696403" y="5112772"/>
            <a:ext cx="1426269" cy="1572531"/>
          </a:xfrm>
          <a:prstGeom prst="rect">
            <a:avLst/>
          </a:prstGeom>
          <a:noFill/>
          <a:ln>
            <a:noFill/>
          </a:ln>
        </p:spPr>
      </p:pic>
      <p:pic>
        <p:nvPicPr>
          <p:cNvPr id="428" name="Google Shape;428;p57"/>
          <p:cNvPicPr preferRelativeResize="0"/>
          <p:nvPr/>
        </p:nvPicPr>
        <p:blipFill>
          <a:blip r:embed="rId5">
            <a:alphaModFix/>
          </a:blip>
          <a:stretch>
            <a:fillRect/>
          </a:stretch>
        </p:blipFill>
        <p:spPr>
          <a:xfrm>
            <a:off x="1554038" y="3568504"/>
            <a:ext cx="6154475" cy="2898975"/>
          </a:xfrm>
          <a:prstGeom prst="rect">
            <a:avLst/>
          </a:prstGeom>
          <a:noFill/>
          <a:ln cap="flat" cmpd="sng" w="19050">
            <a:solidFill>
              <a:srgbClr val="5EA5E5"/>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8"/>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You now have your own version of the project. This is the code you’ll need to complete the workshop.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dive in. </a:t>
            </a:r>
            <a:endParaRPr b="1" i="1" sz="3000">
              <a:solidFill>
                <a:schemeClr val="lt1"/>
              </a:solidFill>
              <a:latin typeface="Open Sans"/>
              <a:ea typeface="Open Sans"/>
              <a:cs typeface="Open Sans"/>
              <a:sym typeface="Open Sans"/>
            </a:endParaRPr>
          </a:p>
        </p:txBody>
      </p:sp>
      <p:sp>
        <p:nvSpPr>
          <p:cNvPr id="434" name="Google Shape;434;p5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pic>
        <p:nvPicPr>
          <p:cNvPr id="439" name="Google Shape;439;p59"/>
          <p:cNvPicPr preferRelativeResize="0"/>
          <p:nvPr/>
        </p:nvPicPr>
        <p:blipFill>
          <a:blip r:embed="rId3">
            <a:alphaModFix/>
          </a:blip>
          <a:stretch>
            <a:fillRect/>
          </a:stretch>
        </p:blipFill>
        <p:spPr>
          <a:xfrm>
            <a:off x="2465325" y="3727508"/>
            <a:ext cx="390525" cy="228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0"/>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Programming 101: Variables</a:t>
            </a:r>
            <a:endParaRPr b="1" i="1" sz="3000">
              <a:solidFill>
                <a:schemeClr val="lt1"/>
              </a:solidFill>
              <a:latin typeface="Open Sans"/>
              <a:ea typeface="Open Sans"/>
              <a:cs typeface="Open Sans"/>
              <a:sym typeface="Open Sans"/>
            </a:endParaRPr>
          </a:p>
        </p:txBody>
      </p:sp>
      <p:sp>
        <p:nvSpPr>
          <p:cNvPr id="445" name="Google Shape;445;p6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223" name="Google Shape;223;p34"/>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24" name="Google Shape;224;p34"/>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25" name="Google Shape;225;p34"/>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26" name="Google Shape;226;p34"/>
          <p:cNvSpPr txBox="1"/>
          <p:nvPr/>
        </p:nvSpPr>
        <p:spPr>
          <a:xfrm>
            <a:off x="1956525" y="2110225"/>
            <a:ext cx="65862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What Python is and what you can do with it</a:t>
            </a:r>
            <a:endParaRPr sz="2400">
              <a:solidFill>
                <a:srgbClr val="353535"/>
              </a:solidFill>
              <a:latin typeface="Open Sans"/>
              <a:ea typeface="Open Sans"/>
              <a:cs typeface="Open Sans"/>
              <a:sym typeface="Open Sans"/>
            </a:endParaRPr>
          </a:p>
        </p:txBody>
      </p:sp>
      <p:sp>
        <p:nvSpPr>
          <p:cNvPr id="227" name="Google Shape;227;p34"/>
          <p:cNvSpPr txBox="1"/>
          <p:nvPr/>
        </p:nvSpPr>
        <p:spPr>
          <a:xfrm>
            <a:off x="1956525" y="3433952"/>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Basic Python syntax and structures</a:t>
            </a:r>
            <a:endParaRPr sz="2400">
              <a:solidFill>
                <a:srgbClr val="353535"/>
              </a:solidFill>
              <a:latin typeface="Open Sans"/>
              <a:ea typeface="Open Sans"/>
              <a:cs typeface="Open Sans"/>
              <a:sym typeface="Open Sans"/>
            </a:endParaRPr>
          </a:p>
        </p:txBody>
      </p:sp>
      <p:sp>
        <p:nvSpPr>
          <p:cNvPr id="228" name="Google Shape;228;p34"/>
          <p:cNvSpPr txBox="1"/>
          <p:nvPr/>
        </p:nvSpPr>
        <p:spPr>
          <a:xfrm>
            <a:off x="1956525" y="471917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create and run Python programs</a:t>
            </a:r>
            <a:endParaRPr sz="2400">
              <a:solidFill>
                <a:srgbClr val="353535"/>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1"/>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Write Code: </a:t>
            </a:r>
            <a:r>
              <a:rPr lang="en" sz="3000">
                <a:solidFill>
                  <a:schemeClr val="dk1"/>
                </a:solidFill>
                <a:latin typeface="Consolas"/>
                <a:ea typeface="Consolas"/>
                <a:cs typeface="Consolas"/>
                <a:sym typeface="Consolas"/>
              </a:rPr>
              <a:t>variables.py</a:t>
            </a:r>
            <a:r>
              <a:rPr lang="en" sz="3000">
                <a:solidFill>
                  <a:schemeClr val="dk1"/>
                </a:solidFill>
              </a:rPr>
              <a:t> </a:t>
            </a:r>
            <a:endParaRPr sz="3000"/>
          </a:p>
        </p:txBody>
      </p:sp>
      <p:sp>
        <p:nvSpPr>
          <p:cNvPr id="451" name="Google Shape;451;p61"/>
          <p:cNvSpPr txBox="1"/>
          <p:nvPr/>
        </p:nvSpPr>
        <p:spPr>
          <a:xfrm>
            <a:off x="860000" y="2237175"/>
            <a:ext cx="8614500" cy="8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A </a:t>
            </a:r>
            <a:r>
              <a:rPr b="1" lang="en" sz="2000">
                <a:latin typeface="Open Sans"/>
                <a:ea typeface="Open Sans"/>
                <a:cs typeface="Open Sans"/>
                <a:sym typeface="Open Sans"/>
              </a:rPr>
              <a:t>variable</a:t>
            </a:r>
            <a:r>
              <a:rPr lang="en" sz="2000">
                <a:latin typeface="Open Sans"/>
                <a:ea typeface="Open Sans"/>
                <a:cs typeface="Open Sans"/>
                <a:sym typeface="Open Sans"/>
              </a:rPr>
              <a:t> stores some data - like numbers or text.</a:t>
            </a:r>
            <a:endParaRPr sz="2000">
              <a:latin typeface="Open Sans"/>
              <a:ea typeface="Open Sans"/>
              <a:cs typeface="Open Sans"/>
              <a:sym typeface="Open Sans"/>
            </a:endParaRPr>
          </a:p>
          <a:p>
            <a:pPr indent="0" lvl="0" marL="0" rtl="0" algn="l">
              <a:spcBef>
                <a:spcPts val="1000"/>
              </a:spcBef>
              <a:spcAft>
                <a:spcPts val="0"/>
              </a:spcAft>
              <a:buNone/>
            </a:pPr>
            <a:r>
              <a:rPr lang="en" sz="2000">
                <a:latin typeface="Open Sans"/>
                <a:ea typeface="Open Sans"/>
                <a:cs typeface="Open Sans"/>
                <a:sym typeface="Open Sans"/>
              </a:rPr>
              <a:t>We can create variables, give them values, and modify those values later.</a:t>
            </a:r>
            <a:endParaRPr sz="2000">
              <a:latin typeface="Open Sans"/>
              <a:ea typeface="Open Sans"/>
              <a:cs typeface="Open Sans"/>
              <a:sym typeface="Open Sans"/>
            </a:endParaRPr>
          </a:p>
          <a:p>
            <a:pPr indent="0" lvl="0" marL="0" rtl="0" algn="l">
              <a:spcBef>
                <a:spcPts val="1000"/>
              </a:spcBef>
              <a:spcAft>
                <a:spcPts val="0"/>
              </a:spcAft>
              <a:buNone/>
            </a:pPr>
            <a:r>
              <a:rPr lang="en" sz="2000">
                <a:latin typeface="Open Sans"/>
                <a:ea typeface="Open Sans"/>
                <a:cs typeface="Open Sans"/>
                <a:sym typeface="Open Sans"/>
              </a:rPr>
              <a:t>C</a:t>
            </a:r>
            <a:r>
              <a:rPr lang="en" sz="2000">
                <a:latin typeface="Open Sans"/>
                <a:ea typeface="Open Sans"/>
                <a:cs typeface="Open Sans"/>
                <a:sym typeface="Open Sans"/>
              </a:rPr>
              <a:t>lick on </a:t>
            </a:r>
            <a:r>
              <a:rPr b="1" lang="en" sz="2000">
                <a:latin typeface="Consolas"/>
                <a:ea typeface="Consolas"/>
                <a:cs typeface="Consolas"/>
                <a:sym typeface="Consolas"/>
              </a:rPr>
              <a:t>variables.py </a:t>
            </a:r>
            <a:r>
              <a:rPr lang="en" sz="2000">
                <a:latin typeface="Open Sans"/>
                <a:ea typeface="Open Sans"/>
                <a:cs typeface="Open Sans"/>
                <a:sym typeface="Open Sans"/>
              </a:rPr>
              <a:t>in Glitch, and type</a:t>
            </a:r>
            <a:endParaRPr sz="2000">
              <a:latin typeface="Open Sans"/>
              <a:ea typeface="Open Sans"/>
              <a:cs typeface="Open Sans"/>
              <a:sym typeface="Open Sans"/>
            </a:endParaRPr>
          </a:p>
          <a:p>
            <a:pPr indent="0" lvl="0" marL="0" rtl="0" algn="l">
              <a:spcBef>
                <a:spcPts val="1000"/>
              </a:spcBef>
              <a:spcAft>
                <a:spcPts val="0"/>
              </a:spcAft>
              <a:buNone/>
            </a:pPr>
            <a:r>
              <a:rPr lang="en" sz="2000">
                <a:latin typeface="Open Sans"/>
                <a:ea typeface="Open Sans"/>
                <a:cs typeface="Open Sans"/>
                <a:sym typeface="Open Sans"/>
              </a:rPr>
              <a:t>in the following code:</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pic>
        <p:nvPicPr>
          <p:cNvPr id="452" name="Google Shape;452;p61"/>
          <p:cNvPicPr preferRelativeResize="0"/>
          <p:nvPr/>
        </p:nvPicPr>
        <p:blipFill>
          <a:blip r:embed="rId3">
            <a:alphaModFix/>
          </a:blip>
          <a:stretch>
            <a:fillRect/>
          </a:stretch>
        </p:blipFill>
        <p:spPr>
          <a:xfrm>
            <a:off x="860000" y="3386325"/>
            <a:ext cx="7800950" cy="2407225"/>
          </a:xfrm>
          <a:prstGeom prst="rect">
            <a:avLst/>
          </a:prstGeom>
          <a:noFill/>
          <a:ln cap="flat" cmpd="sng" w="28575">
            <a:solidFill>
              <a:srgbClr val="5EA5E5"/>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2"/>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Running the Script</a:t>
            </a:r>
            <a:endParaRPr sz="3000"/>
          </a:p>
        </p:txBody>
      </p:sp>
      <p:sp>
        <p:nvSpPr>
          <p:cNvPr id="458" name="Google Shape;458;p62"/>
          <p:cNvSpPr txBox="1"/>
          <p:nvPr/>
        </p:nvSpPr>
        <p:spPr>
          <a:xfrm>
            <a:off x="3928375" y="1889475"/>
            <a:ext cx="4993800" cy="28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1000"/>
              </a:spcBef>
              <a:spcAft>
                <a:spcPts val="1000"/>
              </a:spcAft>
              <a:buClr>
                <a:schemeClr val="dk1"/>
              </a:buClr>
              <a:buSzPts val="1100"/>
              <a:buFont typeface="Arial"/>
              <a:buNone/>
            </a:pPr>
            <a:r>
              <a:rPr lang="en" sz="2000">
                <a:solidFill>
                  <a:schemeClr val="dk1"/>
                </a:solidFill>
                <a:latin typeface="Open Sans"/>
                <a:ea typeface="Open Sans"/>
                <a:cs typeface="Open Sans"/>
                <a:sym typeface="Open Sans"/>
              </a:rPr>
              <a:t>Click </a:t>
            </a:r>
            <a:r>
              <a:rPr b="1" lang="en" sz="2000">
                <a:solidFill>
                  <a:schemeClr val="dk1"/>
                </a:solidFill>
                <a:latin typeface="Open Sans"/>
                <a:ea typeface="Open Sans"/>
                <a:cs typeface="Open Sans"/>
                <a:sym typeface="Open Sans"/>
              </a:rPr>
              <a:t>Tools </a:t>
            </a:r>
            <a:r>
              <a:rPr lang="en" sz="2000">
                <a:solidFill>
                  <a:schemeClr val="dk1"/>
                </a:solidFill>
                <a:latin typeface="Open Sans"/>
                <a:ea typeface="Open Sans"/>
                <a:cs typeface="Open Sans"/>
                <a:sym typeface="Open Sans"/>
              </a:rPr>
              <a:t>at the bottom of the page, then </a:t>
            </a:r>
            <a:r>
              <a:rPr b="1" lang="en" sz="2000">
                <a:solidFill>
                  <a:schemeClr val="dk1"/>
                </a:solidFill>
                <a:latin typeface="Open Sans"/>
                <a:ea typeface="Open Sans"/>
                <a:cs typeface="Open Sans"/>
                <a:sym typeface="Open Sans"/>
              </a:rPr>
              <a:t>Logs. </a:t>
            </a:r>
            <a:endParaRPr/>
          </a:p>
        </p:txBody>
      </p:sp>
      <p:sp>
        <p:nvSpPr>
          <p:cNvPr id="459" name="Google Shape;459;p62"/>
          <p:cNvSpPr txBox="1"/>
          <p:nvPr/>
        </p:nvSpPr>
        <p:spPr>
          <a:xfrm>
            <a:off x="612550" y="5073150"/>
            <a:ext cx="3422400" cy="11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Click</a:t>
            </a:r>
            <a:r>
              <a:rPr lang="en" sz="2000">
                <a:latin typeface="Open Sans"/>
                <a:ea typeface="Open Sans"/>
                <a:cs typeface="Open Sans"/>
                <a:sym typeface="Open Sans"/>
              </a:rPr>
              <a:t> </a:t>
            </a:r>
            <a:r>
              <a:rPr b="1" lang="en" sz="2000">
                <a:latin typeface="Open Sans"/>
                <a:ea typeface="Open Sans"/>
                <a:cs typeface="Open Sans"/>
                <a:sym typeface="Open Sans"/>
              </a:rPr>
              <a:t>Console</a:t>
            </a:r>
            <a:r>
              <a:rPr lang="en" sz="2000">
                <a:latin typeface="Open Sans"/>
                <a:ea typeface="Open Sans"/>
                <a:cs typeface="Open Sans"/>
                <a:sym typeface="Open Sans"/>
              </a:rPr>
              <a:t> and type in </a:t>
            </a:r>
            <a:r>
              <a:rPr b="1" lang="en" sz="2000">
                <a:latin typeface="Consolas"/>
                <a:ea typeface="Consolas"/>
                <a:cs typeface="Consolas"/>
                <a:sym typeface="Consolas"/>
              </a:rPr>
              <a:t>python variables.py</a:t>
            </a:r>
            <a:r>
              <a:rPr lang="en" sz="2000">
                <a:latin typeface="Open Sans"/>
                <a:ea typeface="Open Sans"/>
                <a:cs typeface="Open Sans"/>
                <a:sym typeface="Open Sans"/>
              </a:rPr>
              <a:t> .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Then hit enter!</a:t>
            </a:r>
            <a:endParaRPr sz="2000">
              <a:latin typeface="Open Sans"/>
              <a:ea typeface="Open Sans"/>
              <a:cs typeface="Open Sans"/>
              <a:sym typeface="Open Sans"/>
            </a:endParaRPr>
          </a:p>
        </p:txBody>
      </p:sp>
      <p:pic>
        <p:nvPicPr>
          <p:cNvPr id="460" name="Google Shape;460;p62"/>
          <p:cNvPicPr preferRelativeResize="0"/>
          <p:nvPr/>
        </p:nvPicPr>
        <p:blipFill>
          <a:blip r:embed="rId3">
            <a:alphaModFix/>
          </a:blip>
          <a:stretch>
            <a:fillRect/>
          </a:stretch>
        </p:blipFill>
        <p:spPr>
          <a:xfrm>
            <a:off x="778450" y="1553400"/>
            <a:ext cx="2474336" cy="3296200"/>
          </a:xfrm>
          <a:prstGeom prst="rect">
            <a:avLst/>
          </a:prstGeom>
          <a:noFill/>
          <a:ln cap="flat" cmpd="sng" w="28575">
            <a:solidFill>
              <a:srgbClr val="5EA5E5"/>
            </a:solidFill>
            <a:prstDash val="solid"/>
            <a:round/>
            <a:headEnd len="sm" w="sm" type="none"/>
            <a:tailEnd len="sm" w="sm" type="none"/>
          </a:ln>
        </p:spPr>
      </p:pic>
      <p:pic>
        <p:nvPicPr>
          <p:cNvPr id="461" name="Google Shape;461;p62"/>
          <p:cNvPicPr preferRelativeResize="0"/>
          <p:nvPr/>
        </p:nvPicPr>
        <p:blipFill>
          <a:blip r:embed="rId4">
            <a:alphaModFix/>
          </a:blip>
          <a:stretch>
            <a:fillRect/>
          </a:stretch>
        </p:blipFill>
        <p:spPr>
          <a:xfrm>
            <a:off x="4386525" y="3756225"/>
            <a:ext cx="3942275" cy="2707475"/>
          </a:xfrm>
          <a:prstGeom prst="rect">
            <a:avLst/>
          </a:prstGeom>
          <a:noFill/>
          <a:ln cap="flat" cmpd="sng" w="28575">
            <a:solidFill>
              <a:srgbClr val="5EA5E5"/>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3"/>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Running the Script</a:t>
            </a:r>
            <a:endParaRPr sz="3000"/>
          </a:p>
        </p:txBody>
      </p:sp>
      <p:pic>
        <p:nvPicPr>
          <p:cNvPr id="467" name="Google Shape;467;p63"/>
          <p:cNvPicPr preferRelativeResize="0"/>
          <p:nvPr/>
        </p:nvPicPr>
        <p:blipFill>
          <a:blip r:embed="rId3">
            <a:alphaModFix/>
          </a:blip>
          <a:stretch>
            <a:fillRect/>
          </a:stretch>
        </p:blipFill>
        <p:spPr>
          <a:xfrm>
            <a:off x="1241425" y="3649875"/>
            <a:ext cx="6971925" cy="2502350"/>
          </a:xfrm>
          <a:prstGeom prst="rect">
            <a:avLst/>
          </a:prstGeom>
          <a:noFill/>
          <a:ln cap="flat" cmpd="sng" w="19050">
            <a:solidFill>
              <a:schemeClr val="dk2"/>
            </a:solidFill>
            <a:prstDash val="solid"/>
            <a:round/>
            <a:headEnd len="sm" w="sm" type="none"/>
            <a:tailEnd len="sm" w="sm" type="none"/>
          </a:ln>
        </p:spPr>
      </p:pic>
      <p:sp>
        <p:nvSpPr>
          <p:cNvPr id="468" name="Google Shape;468;p63"/>
          <p:cNvSpPr txBox="1"/>
          <p:nvPr/>
        </p:nvSpPr>
        <p:spPr>
          <a:xfrm>
            <a:off x="532650" y="1889475"/>
            <a:ext cx="8389500" cy="28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pen Sans"/>
                <a:ea typeface="Open Sans"/>
                <a:cs typeface="Open Sans"/>
                <a:sym typeface="Open Sans"/>
              </a:rPr>
              <a:t>The console will display anything inside the </a:t>
            </a:r>
            <a:r>
              <a:rPr b="1" lang="en" sz="2000">
                <a:solidFill>
                  <a:schemeClr val="dk1"/>
                </a:solidFill>
                <a:latin typeface="Consolas"/>
                <a:ea typeface="Consolas"/>
                <a:cs typeface="Consolas"/>
                <a:sym typeface="Consolas"/>
              </a:rPr>
              <a:t>print()</a:t>
            </a:r>
            <a:r>
              <a:rPr lang="en" sz="2000">
                <a:solidFill>
                  <a:schemeClr val="dk1"/>
                </a:solidFill>
                <a:latin typeface="Open Sans"/>
                <a:ea typeface="Open Sans"/>
                <a:cs typeface="Open Sans"/>
                <a:sym typeface="Open Sans"/>
              </a:rPr>
              <a:t> statements.</a:t>
            </a:r>
            <a:endParaRPr sz="2000">
              <a:solidFill>
                <a:schemeClr val="dk1"/>
              </a:solidFill>
              <a:latin typeface="Open Sans"/>
              <a:ea typeface="Open Sans"/>
              <a:cs typeface="Open Sans"/>
              <a:sym typeface="Open Sans"/>
            </a:endParaRPr>
          </a:p>
          <a:p>
            <a:pPr indent="0" lvl="0" marL="0" rtl="0" algn="ctr">
              <a:spcBef>
                <a:spcPts val="1000"/>
              </a:spcBef>
              <a:spcAft>
                <a:spcPts val="0"/>
              </a:spcAft>
              <a:buNone/>
            </a:pPr>
            <a:r>
              <a:t/>
            </a:r>
            <a:endParaRPr sz="2000">
              <a:solidFill>
                <a:schemeClr val="dk1"/>
              </a:solidFill>
              <a:latin typeface="Open Sans"/>
              <a:ea typeface="Open Sans"/>
              <a:cs typeface="Open Sans"/>
              <a:sym typeface="Open Sans"/>
            </a:endParaRPr>
          </a:p>
          <a:p>
            <a:pPr indent="0" lvl="0" marL="0" rtl="0" algn="ctr">
              <a:spcBef>
                <a:spcPts val="1000"/>
              </a:spcBef>
              <a:spcAft>
                <a:spcPts val="1000"/>
              </a:spcAft>
              <a:buNone/>
            </a:pPr>
            <a:r>
              <a:rPr lang="en" sz="2000">
                <a:solidFill>
                  <a:schemeClr val="dk1"/>
                </a:solidFill>
                <a:latin typeface="Open Sans"/>
                <a:ea typeface="Open Sans"/>
                <a:cs typeface="Open Sans"/>
                <a:sym typeface="Open Sans"/>
              </a:rPr>
              <a:t>Each print statement is on a new line.</a:t>
            </a:r>
            <a:endParaRPr sz="2000">
              <a:solidFill>
                <a:schemeClr val="dk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4"/>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Write Code: Modifying Variables</a:t>
            </a:r>
            <a:endParaRPr sz="3000"/>
          </a:p>
        </p:txBody>
      </p:sp>
      <p:sp>
        <p:nvSpPr>
          <p:cNvPr id="474" name="Google Shape;474;p64"/>
          <p:cNvSpPr txBox="1"/>
          <p:nvPr/>
        </p:nvSpPr>
        <p:spPr>
          <a:xfrm>
            <a:off x="860000" y="2237175"/>
            <a:ext cx="7533300" cy="6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Once we’ve created some variables, we can modify them - this means changing their value. Try adding the code </a:t>
            </a:r>
            <a:r>
              <a:rPr lang="en" sz="2000">
                <a:latin typeface="Open Sans"/>
                <a:ea typeface="Open Sans"/>
                <a:cs typeface="Open Sans"/>
                <a:sym typeface="Open Sans"/>
              </a:rPr>
              <a:t>below</a:t>
            </a:r>
            <a:r>
              <a:rPr lang="en" sz="2000">
                <a:latin typeface="Open Sans"/>
                <a:ea typeface="Open Sans"/>
                <a:cs typeface="Open Sans"/>
                <a:sym typeface="Open Sans"/>
              </a:rPr>
              <a:t> to </a:t>
            </a:r>
            <a:r>
              <a:rPr b="1" lang="en" sz="2000">
                <a:latin typeface="Consolas"/>
                <a:ea typeface="Consolas"/>
                <a:cs typeface="Consolas"/>
                <a:sym typeface="Consolas"/>
              </a:rPr>
              <a:t>variables.py</a:t>
            </a:r>
            <a:r>
              <a:rPr lang="en" sz="2000">
                <a:latin typeface="Open Sans"/>
                <a:ea typeface="Open Sans"/>
                <a:cs typeface="Open Sans"/>
                <a:sym typeface="Open Sans"/>
              </a:rPr>
              <a:t> and running it again:</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
        <p:nvSpPr>
          <p:cNvPr id="475" name="Google Shape;475;p64"/>
          <p:cNvSpPr txBox="1"/>
          <p:nvPr/>
        </p:nvSpPr>
        <p:spPr>
          <a:xfrm>
            <a:off x="860000" y="5164600"/>
            <a:ext cx="7533300" cy="11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Experiment with different maths operators: </a:t>
            </a:r>
            <a:endParaRPr sz="2000">
              <a:latin typeface="Open Sans"/>
              <a:ea typeface="Open Sans"/>
              <a:cs typeface="Open Sans"/>
              <a:sym typeface="Open Sans"/>
            </a:endParaRPr>
          </a:p>
          <a:p>
            <a:pPr indent="-355600" lvl="0" marL="2286000" rtl="0" algn="l">
              <a:spcBef>
                <a:spcPts val="1000"/>
              </a:spcBef>
              <a:spcAft>
                <a:spcPts val="0"/>
              </a:spcAft>
              <a:buSzPts val="2000"/>
              <a:buFont typeface="Open Sans"/>
              <a:buChar char="●"/>
            </a:pPr>
            <a:r>
              <a:rPr lang="en" sz="2000">
                <a:latin typeface="Open Sans"/>
                <a:ea typeface="Open Sans"/>
                <a:cs typeface="Open Sans"/>
                <a:sym typeface="Open Sans"/>
              </a:rPr>
              <a:t>Subtraction: </a:t>
            </a:r>
            <a:r>
              <a:rPr b="1" lang="en" sz="2000">
                <a:latin typeface="Consolas"/>
                <a:ea typeface="Consolas"/>
                <a:cs typeface="Consolas"/>
                <a:sym typeface="Consolas"/>
              </a:rPr>
              <a:t>-</a:t>
            </a:r>
            <a:endParaRPr b="1" sz="2000">
              <a:latin typeface="Consolas"/>
              <a:ea typeface="Consolas"/>
              <a:cs typeface="Consolas"/>
              <a:sym typeface="Consolas"/>
            </a:endParaRPr>
          </a:p>
          <a:p>
            <a:pPr indent="-355600" lvl="0" marL="2286000" rtl="0" algn="l">
              <a:spcBef>
                <a:spcPts val="0"/>
              </a:spcBef>
              <a:spcAft>
                <a:spcPts val="0"/>
              </a:spcAft>
              <a:buSzPts val="2000"/>
              <a:buFont typeface="Open Sans"/>
              <a:buChar char="●"/>
            </a:pPr>
            <a:r>
              <a:rPr lang="en" sz="2000">
                <a:latin typeface="Open Sans"/>
                <a:ea typeface="Open Sans"/>
                <a:cs typeface="Open Sans"/>
                <a:sym typeface="Open Sans"/>
              </a:rPr>
              <a:t>Division: </a:t>
            </a:r>
            <a:r>
              <a:rPr b="1" lang="en" sz="2000">
                <a:latin typeface="Consolas"/>
                <a:ea typeface="Consolas"/>
                <a:cs typeface="Consolas"/>
                <a:sym typeface="Consolas"/>
              </a:rPr>
              <a:t>/</a:t>
            </a:r>
            <a:endParaRPr b="1" sz="2000">
              <a:latin typeface="Consolas"/>
              <a:ea typeface="Consolas"/>
              <a:cs typeface="Consolas"/>
              <a:sym typeface="Consolas"/>
            </a:endParaRPr>
          </a:p>
          <a:p>
            <a:pPr indent="-355600" lvl="0" marL="2286000" rtl="0" algn="l">
              <a:spcBef>
                <a:spcPts val="0"/>
              </a:spcBef>
              <a:spcAft>
                <a:spcPts val="0"/>
              </a:spcAft>
              <a:buSzPts val="2000"/>
              <a:buFont typeface="Open Sans"/>
              <a:buChar char="●"/>
            </a:pPr>
            <a:r>
              <a:rPr lang="en" sz="2000">
                <a:latin typeface="Open Sans"/>
                <a:ea typeface="Open Sans"/>
                <a:cs typeface="Open Sans"/>
                <a:sym typeface="Open Sans"/>
              </a:rPr>
              <a:t>Multiplication: </a:t>
            </a:r>
            <a:r>
              <a:rPr b="1" lang="en" sz="2000">
                <a:latin typeface="Consolas"/>
                <a:ea typeface="Consolas"/>
                <a:cs typeface="Consolas"/>
                <a:sym typeface="Consolas"/>
              </a:rPr>
              <a:t>*</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grpSp>
        <p:nvGrpSpPr>
          <p:cNvPr id="476" name="Google Shape;476;p64"/>
          <p:cNvGrpSpPr/>
          <p:nvPr/>
        </p:nvGrpSpPr>
        <p:grpSpPr>
          <a:xfrm>
            <a:off x="1880983" y="2849780"/>
            <a:ext cx="5491330" cy="1876147"/>
            <a:chOff x="1408492" y="3708292"/>
            <a:chExt cx="5747676" cy="2509896"/>
          </a:xfrm>
        </p:grpSpPr>
        <p:grpSp>
          <p:nvGrpSpPr>
            <p:cNvPr id="477" name="Google Shape;477;p64"/>
            <p:cNvGrpSpPr/>
            <p:nvPr/>
          </p:nvGrpSpPr>
          <p:grpSpPr>
            <a:xfrm>
              <a:off x="1408492" y="3708292"/>
              <a:ext cx="5412478" cy="2457362"/>
              <a:chOff x="1248950" y="4479490"/>
              <a:chExt cx="6322250" cy="2903996"/>
            </a:xfrm>
          </p:grpSpPr>
          <p:grpSp>
            <p:nvGrpSpPr>
              <p:cNvPr id="478" name="Google Shape;478;p64"/>
              <p:cNvGrpSpPr/>
              <p:nvPr/>
            </p:nvGrpSpPr>
            <p:grpSpPr>
              <a:xfrm>
                <a:off x="1248950" y="4479490"/>
                <a:ext cx="6322250" cy="2903996"/>
                <a:chOff x="1248950" y="4479490"/>
                <a:chExt cx="6322250" cy="2903996"/>
              </a:xfrm>
            </p:grpSpPr>
            <p:sp>
              <p:nvSpPr>
                <p:cNvPr id="479" name="Google Shape;479;p64"/>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4"/>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4"/>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64"/>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4"/>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4"/>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64"/>
            <p:cNvGrpSpPr/>
            <p:nvPr/>
          </p:nvGrpSpPr>
          <p:grpSpPr>
            <a:xfrm>
              <a:off x="1408548" y="3911754"/>
              <a:ext cx="5747621" cy="2306435"/>
              <a:chOff x="1410877" y="2582326"/>
              <a:chExt cx="5633265" cy="2767500"/>
            </a:xfrm>
          </p:grpSpPr>
          <p:sp>
            <p:nvSpPr>
              <p:cNvPr id="486" name="Google Shape;486;p64"/>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a</a:t>
                </a:r>
                <a:r>
                  <a:rPr lang="en" sz="1600">
                    <a:solidFill>
                      <a:srgbClr val="FFFFFF"/>
                    </a:solidFill>
                    <a:latin typeface="Consolas"/>
                    <a:ea typeface="Consolas"/>
                    <a:cs typeface="Consolas"/>
                    <a:sym typeface="Consolas"/>
                  </a:rPr>
                  <a:t> = 5</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b</a:t>
                </a:r>
                <a:r>
                  <a:rPr lang="en" sz="1600">
                    <a:solidFill>
                      <a:srgbClr val="FFFFFF"/>
                    </a:solidFill>
                    <a:latin typeface="Consolas"/>
                    <a:ea typeface="Consolas"/>
                    <a:cs typeface="Consolas"/>
                    <a:sym typeface="Consolas"/>
                  </a:rPr>
                  <a:t> = 10</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c</a:t>
                </a:r>
                <a:r>
                  <a:rPr lang="en" sz="1600">
                    <a:solidFill>
                      <a:srgbClr val="FFFFFF"/>
                    </a:solidFill>
                    <a:latin typeface="Consolas"/>
                    <a:ea typeface="Consolas"/>
                    <a:cs typeface="Consolas"/>
                    <a:sym typeface="Consolas"/>
                  </a:rPr>
                  <a:t> = a + b</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9FC5E8"/>
                    </a:solidFill>
                    <a:latin typeface="Consolas"/>
                    <a:ea typeface="Consolas"/>
                    <a:cs typeface="Consolas"/>
                    <a:sym typeface="Consolas"/>
                  </a:rPr>
                  <a:t>print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a plus b =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(c))</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
            <p:nvSpPr>
              <p:cNvPr id="487" name="Google Shape;487;p64"/>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5"/>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talk about functions!</a:t>
            </a:r>
            <a:endParaRPr b="1" i="1" sz="3000">
              <a:solidFill>
                <a:schemeClr val="lt1"/>
              </a:solidFill>
              <a:latin typeface="Open Sans"/>
              <a:ea typeface="Open Sans"/>
              <a:cs typeface="Open Sans"/>
              <a:sym typeface="Open Sans"/>
            </a:endParaRPr>
          </a:p>
        </p:txBody>
      </p:sp>
      <p:sp>
        <p:nvSpPr>
          <p:cNvPr id="493" name="Google Shape;493;p6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6"/>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Functions</a:t>
            </a:r>
            <a:endParaRPr sz="3000"/>
          </a:p>
        </p:txBody>
      </p:sp>
      <p:sp>
        <p:nvSpPr>
          <p:cNvPr id="499" name="Google Shape;499;p66"/>
          <p:cNvSpPr txBox="1"/>
          <p:nvPr/>
        </p:nvSpPr>
        <p:spPr>
          <a:xfrm>
            <a:off x="373225" y="2116675"/>
            <a:ext cx="8614500" cy="36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A </a:t>
            </a:r>
            <a:r>
              <a:rPr b="1" lang="en" sz="2000">
                <a:latin typeface="Open Sans"/>
                <a:ea typeface="Open Sans"/>
                <a:cs typeface="Open Sans"/>
                <a:sym typeface="Open Sans"/>
              </a:rPr>
              <a:t>function </a:t>
            </a:r>
            <a:r>
              <a:rPr lang="en" sz="2000">
                <a:latin typeface="Open Sans"/>
                <a:ea typeface="Open Sans"/>
                <a:cs typeface="Open Sans"/>
                <a:sym typeface="Open Sans"/>
              </a:rPr>
              <a:t>allows us to re-use a block of code over and over.</a:t>
            </a:r>
            <a:endParaRPr sz="2000">
              <a:latin typeface="Open Sans"/>
              <a:ea typeface="Open Sans"/>
              <a:cs typeface="Open Sans"/>
              <a:sym typeface="Open Sans"/>
            </a:endParaRPr>
          </a:p>
          <a:p>
            <a:pPr indent="0" lvl="0" marL="0" rtl="0" algn="l">
              <a:spcBef>
                <a:spcPts val="1000"/>
              </a:spcBef>
              <a:spcAft>
                <a:spcPts val="0"/>
              </a:spcAft>
              <a:buNone/>
            </a:pPr>
            <a:r>
              <a:rPr lang="en" sz="2000">
                <a:latin typeface="Open Sans"/>
                <a:ea typeface="Open Sans"/>
                <a:cs typeface="Open Sans"/>
                <a:sym typeface="Open Sans"/>
              </a:rPr>
              <a:t>You’ve already used a few without realising! </a:t>
            </a:r>
            <a:r>
              <a:rPr b="1" lang="en" sz="2000">
                <a:latin typeface="Consolas"/>
                <a:ea typeface="Consolas"/>
                <a:cs typeface="Consolas"/>
                <a:sym typeface="Consolas"/>
              </a:rPr>
              <a:t>print()</a:t>
            </a:r>
            <a:r>
              <a:rPr lang="en" sz="2000">
                <a:latin typeface="Open Sans"/>
                <a:ea typeface="Open Sans"/>
                <a:cs typeface="Open Sans"/>
                <a:sym typeface="Open Sans"/>
              </a:rPr>
              <a:t> and </a:t>
            </a:r>
            <a:r>
              <a:rPr b="1" lang="en" sz="2000">
                <a:latin typeface="Consolas"/>
                <a:ea typeface="Consolas"/>
                <a:cs typeface="Consolas"/>
                <a:sym typeface="Consolas"/>
              </a:rPr>
              <a:t>format()</a:t>
            </a:r>
            <a:r>
              <a:rPr lang="en" sz="2000">
                <a:latin typeface="Open Sans"/>
                <a:ea typeface="Open Sans"/>
                <a:cs typeface="Open Sans"/>
                <a:sym typeface="Open Sans"/>
              </a:rPr>
              <a:t> are Python functions. </a:t>
            </a:r>
            <a:endParaRPr sz="2000">
              <a:latin typeface="Open Sans"/>
              <a:ea typeface="Open Sans"/>
              <a:cs typeface="Open Sans"/>
              <a:sym typeface="Open Sans"/>
            </a:endParaRPr>
          </a:p>
          <a:p>
            <a:pPr indent="0" lvl="0" marL="0" rtl="0" algn="l">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0"/>
              </a:spcAft>
              <a:buNone/>
            </a:pPr>
            <a:r>
              <a:rPr lang="en" sz="2000">
                <a:latin typeface="Open Sans"/>
                <a:ea typeface="Open Sans"/>
                <a:cs typeface="Open Sans"/>
                <a:sym typeface="Open Sans"/>
              </a:rPr>
              <a:t>Functions have a few features:</a:t>
            </a:r>
            <a:endParaRPr sz="2000">
              <a:latin typeface="Open Sans"/>
              <a:ea typeface="Open Sans"/>
              <a:cs typeface="Open Sans"/>
              <a:sym typeface="Open Sans"/>
            </a:endParaRPr>
          </a:p>
          <a:p>
            <a:pPr indent="-355600" lvl="0" marL="457200" rtl="0" algn="l">
              <a:spcBef>
                <a:spcPts val="1000"/>
              </a:spcBef>
              <a:spcAft>
                <a:spcPts val="0"/>
              </a:spcAft>
              <a:buSzPts val="2000"/>
              <a:buFont typeface="Open Sans"/>
              <a:buChar char="●"/>
            </a:pPr>
            <a:r>
              <a:rPr lang="en" sz="2000">
                <a:latin typeface="Open Sans"/>
                <a:ea typeface="Open Sans"/>
                <a:cs typeface="Open Sans"/>
                <a:sym typeface="Open Sans"/>
              </a:rPr>
              <a:t>Name: Functions have a name, and when we type the name, we </a:t>
            </a:r>
            <a:r>
              <a:rPr b="1" lang="en" sz="2000">
                <a:solidFill>
                  <a:srgbClr val="5EA5E5"/>
                </a:solidFill>
                <a:latin typeface="Open Sans"/>
                <a:ea typeface="Open Sans"/>
                <a:cs typeface="Open Sans"/>
                <a:sym typeface="Open Sans"/>
              </a:rPr>
              <a:t>call</a:t>
            </a:r>
            <a:r>
              <a:rPr lang="en" sz="2000">
                <a:latin typeface="Open Sans"/>
                <a:ea typeface="Open Sans"/>
                <a:cs typeface="Open Sans"/>
                <a:sym typeface="Open Sans"/>
              </a:rPr>
              <a:t> (use) the function.</a:t>
            </a:r>
            <a:br>
              <a:rPr lang="en" sz="2000">
                <a:latin typeface="Open Sans"/>
                <a:ea typeface="Open Sans"/>
                <a:cs typeface="Open Sans"/>
                <a:sym typeface="Open Sans"/>
              </a:rPr>
            </a:b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Parameters: We can give the function a variable (or multiple!) to use. When we use the </a:t>
            </a:r>
            <a:r>
              <a:rPr b="1" lang="en" sz="2000">
                <a:latin typeface="Consolas"/>
                <a:ea typeface="Consolas"/>
                <a:cs typeface="Consolas"/>
                <a:sym typeface="Consolas"/>
              </a:rPr>
              <a:t>print()</a:t>
            </a:r>
            <a:r>
              <a:rPr lang="en" sz="2000">
                <a:latin typeface="Open Sans"/>
                <a:ea typeface="Open Sans"/>
                <a:cs typeface="Open Sans"/>
                <a:sym typeface="Open Sans"/>
              </a:rPr>
              <a:t> function, everything inside the brackets () is used by the function.</a:t>
            </a:r>
            <a:endParaRPr sz="200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7"/>
          <p:cNvSpPr txBox="1"/>
          <p:nvPr>
            <p:ph type="title"/>
          </p:nvPr>
        </p:nvSpPr>
        <p:spPr>
          <a:xfrm>
            <a:off x="161550" y="81370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Write Code: </a:t>
            </a:r>
            <a:r>
              <a:rPr lang="en" sz="3000">
                <a:latin typeface="Consolas"/>
                <a:ea typeface="Consolas"/>
                <a:cs typeface="Consolas"/>
                <a:sym typeface="Consolas"/>
              </a:rPr>
              <a:t>functions.py</a:t>
            </a:r>
            <a:r>
              <a:rPr lang="en" sz="3000"/>
              <a:t> </a:t>
            </a:r>
            <a:endParaRPr sz="3000"/>
          </a:p>
        </p:txBody>
      </p:sp>
      <p:sp>
        <p:nvSpPr>
          <p:cNvPr id="505" name="Google Shape;505;p67"/>
          <p:cNvSpPr txBox="1"/>
          <p:nvPr/>
        </p:nvSpPr>
        <p:spPr>
          <a:xfrm>
            <a:off x="538850" y="1638100"/>
            <a:ext cx="7757400" cy="153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O</a:t>
            </a:r>
            <a:r>
              <a:rPr lang="en" sz="2000">
                <a:latin typeface="Open Sans"/>
                <a:ea typeface="Open Sans"/>
                <a:cs typeface="Open Sans"/>
                <a:sym typeface="Open Sans"/>
              </a:rPr>
              <a:t>pen the file </a:t>
            </a:r>
            <a:r>
              <a:rPr b="1" lang="en" sz="2000">
                <a:latin typeface="Consolas"/>
                <a:ea typeface="Consolas"/>
                <a:cs typeface="Consolas"/>
                <a:sym typeface="Consolas"/>
              </a:rPr>
              <a:t>functions.py</a:t>
            </a:r>
            <a:r>
              <a:rPr lang="en" sz="2000">
                <a:latin typeface="Open Sans"/>
                <a:ea typeface="Open Sans"/>
                <a:cs typeface="Open Sans"/>
                <a:sym typeface="Open Sans"/>
              </a:rPr>
              <a:t> and let’s write some more code:</a:t>
            </a:r>
            <a:endParaRPr sz="2000">
              <a:latin typeface="Open Sans"/>
              <a:ea typeface="Open Sans"/>
              <a:cs typeface="Open Sans"/>
              <a:sym typeface="Open Sans"/>
            </a:endParaRPr>
          </a:p>
          <a:p>
            <a:pPr indent="0" lvl="0" marL="457200" rtl="0" algn="l">
              <a:spcBef>
                <a:spcPts val="1000"/>
              </a:spcBef>
              <a:spcAft>
                <a:spcPts val="1000"/>
              </a:spcAft>
              <a:buNone/>
            </a:pPr>
            <a:r>
              <a:t/>
            </a:r>
            <a:endParaRPr sz="2000">
              <a:latin typeface="Open Sans"/>
              <a:ea typeface="Open Sans"/>
              <a:cs typeface="Open Sans"/>
              <a:sym typeface="Open Sans"/>
            </a:endParaRPr>
          </a:p>
        </p:txBody>
      </p:sp>
      <p:sp>
        <p:nvSpPr>
          <p:cNvPr id="506" name="Google Shape;506;p67"/>
          <p:cNvSpPr txBox="1"/>
          <p:nvPr/>
        </p:nvSpPr>
        <p:spPr>
          <a:xfrm>
            <a:off x="220825" y="4814950"/>
            <a:ext cx="8614500" cy="19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Try running it by typing </a:t>
            </a:r>
            <a:r>
              <a:rPr b="1" lang="en" sz="2000">
                <a:latin typeface="Consolas"/>
                <a:ea typeface="Consolas"/>
                <a:cs typeface="Consolas"/>
                <a:sym typeface="Consolas"/>
              </a:rPr>
              <a:t>python functions.py</a:t>
            </a:r>
            <a:r>
              <a:rPr lang="en" sz="2000">
                <a:latin typeface="Open Sans"/>
                <a:ea typeface="Open Sans"/>
                <a:cs typeface="Open Sans"/>
                <a:sym typeface="Open Sans"/>
              </a:rPr>
              <a:t> into the console.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Let’s explain what’s happening...</a:t>
            </a:r>
            <a:endParaRPr sz="2000">
              <a:latin typeface="Open Sans"/>
              <a:ea typeface="Open Sans"/>
              <a:cs typeface="Open Sans"/>
              <a:sym typeface="Open Sans"/>
            </a:endParaRPr>
          </a:p>
        </p:txBody>
      </p:sp>
      <p:grpSp>
        <p:nvGrpSpPr>
          <p:cNvPr id="507" name="Google Shape;507;p67"/>
          <p:cNvGrpSpPr/>
          <p:nvPr/>
        </p:nvGrpSpPr>
        <p:grpSpPr>
          <a:xfrm>
            <a:off x="1614529" y="2461164"/>
            <a:ext cx="5914934" cy="2536250"/>
            <a:chOff x="1408492" y="3708292"/>
            <a:chExt cx="5747676" cy="2509896"/>
          </a:xfrm>
        </p:grpSpPr>
        <p:grpSp>
          <p:nvGrpSpPr>
            <p:cNvPr id="508" name="Google Shape;508;p67"/>
            <p:cNvGrpSpPr/>
            <p:nvPr/>
          </p:nvGrpSpPr>
          <p:grpSpPr>
            <a:xfrm>
              <a:off x="1408492" y="3708292"/>
              <a:ext cx="5412478" cy="2457362"/>
              <a:chOff x="1248950" y="4479490"/>
              <a:chExt cx="6322250" cy="2903996"/>
            </a:xfrm>
          </p:grpSpPr>
          <p:grpSp>
            <p:nvGrpSpPr>
              <p:cNvPr id="509" name="Google Shape;509;p67"/>
              <p:cNvGrpSpPr/>
              <p:nvPr/>
            </p:nvGrpSpPr>
            <p:grpSpPr>
              <a:xfrm>
                <a:off x="1248950" y="4479490"/>
                <a:ext cx="6322250" cy="2903996"/>
                <a:chOff x="1248950" y="4479490"/>
                <a:chExt cx="6322250" cy="2903996"/>
              </a:xfrm>
            </p:grpSpPr>
            <p:sp>
              <p:nvSpPr>
                <p:cNvPr id="510" name="Google Shape;510;p67"/>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7"/>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7"/>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67"/>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7"/>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7"/>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67"/>
            <p:cNvGrpSpPr/>
            <p:nvPr/>
          </p:nvGrpSpPr>
          <p:grpSpPr>
            <a:xfrm>
              <a:off x="1408548" y="3911754"/>
              <a:ext cx="5747621" cy="2306435"/>
              <a:chOff x="1410877" y="2582326"/>
              <a:chExt cx="5633265" cy="2767500"/>
            </a:xfrm>
          </p:grpSpPr>
          <p:sp>
            <p:nvSpPr>
              <p:cNvPr id="517" name="Google Shape;517;p67"/>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y</a:t>
                </a:r>
                <a:r>
                  <a:rPr lang="en" sz="1600">
                    <a:solidFill>
                      <a:srgbClr val="FFFFFF"/>
                    </a:solidFill>
                    <a:latin typeface="Consolas"/>
                    <a:ea typeface="Consolas"/>
                    <a:cs typeface="Consolas"/>
                    <a:sym typeface="Consolas"/>
                  </a:rPr>
                  <a:t>our_name = “</a:t>
                </a:r>
                <a:r>
                  <a:rPr lang="en" sz="1600">
                    <a:solidFill>
                      <a:srgbClr val="FF0000"/>
                    </a:solidFill>
                    <a:latin typeface="Consolas"/>
                    <a:ea typeface="Consolas"/>
                    <a:cs typeface="Consolas"/>
                    <a:sym typeface="Consolas"/>
                  </a:rPr>
                  <a:t>Jamie</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CCCCCC"/>
                    </a:solidFill>
                    <a:latin typeface="Consolas"/>
                    <a:ea typeface="Consolas"/>
                    <a:cs typeface="Consolas"/>
                    <a:sym typeface="Consolas"/>
                  </a:rPr>
                  <a:t># Lines 4-5 are a function called ‘say_hello’</a:t>
                </a:r>
                <a:endParaRPr sz="1600">
                  <a:solidFill>
                    <a:srgbClr val="CCCCCC"/>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a:t>
                </a:r>
                <a:r>
                  <a:rPr lang="en" sz="1600">
                    <a:solidFill>
                      <a:srgbClr val="00FF00"/>
                    </a:solidFill>
                    <a:latin typeface="Consolas"/>
                    <a:ea typeface="Consolas"/>
                    <a:cs typeface="Consolas"/>
                    <a:sym typeface="Consolas"/>
                  </a:rPr>
                  <a:t>ef</a:t>
                </a:r>
                <a:r>
                  <a:rPr lang="en" sz="1600">
                    <a:solidFill>
                      <a:srgbClr val="FFFFFF"/>
                    </a:solidFill>
                    <a:latin typeface="Consolas"/>
                    <a:ea typeface="Consolas"/>
                    <a:cs typeface="Consolas"/>
                    <a:sym typeface="Consolas"/>
                  </a:rPr>
                  <a:t> say_hello(name):</a:t>
                </a:r>
                <a:endParaRPr sz="1600">
                  <a:solidFill>
                    <a:srgbClr val="FFFFFF"/>
                  </a:solidFill>
                  <a:latin typeface="Consolas"/>
                  <a:ea typeface="Consolas"/>
                  <a:cs typeface="Consolas"/>
                  <a:sym typeface="Consolas"/>
                </a:endParaRPr>
              </a:p>
              <a:p>
                <a:pPr indent="45720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p</a:t>
                </a:r>
                <a:r>
                  <a:rPr lang="en" sz="1600">
                    <a:solidFill>
                      <a:srgbClr val="5EA5E5"/>
                    </a:solidFill>
                    <a:latin typeface="Consolas"/>
                    <a:ea typeface="Consolas"/>
                    <a:cs typeface="Consolas"/>
                    <a:sym typeface="Consolas"/>
                  </a:rPr>
                  <a:t>rint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Hey there,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say_hello(your_name)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a:t>
                </a:r>
                <a:r>
                  <a:rPr lang="en" sz="1600">
                    <a:solidFill>
                      <a:srgbClr val="FF0000"/>
                    </a:solidFill>
                    <a:latin typeface="Consolas"/>
                    <a:ea typeface="Consolas"/>
                    <a:cs typeface="Consolas"/>
                    <a:sym typeface="Consolas"/>
                  </a:rPr>
                  <a:t>Sam</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
            <p:nvSpPr>
              <p:cNvPr id="518" name="Google Shape;518;p67"/>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68"/>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Code Review</a:t>
            </a:r>
            <a:r>
              <a:rPr lang="en" sz="3000">
                <a:solidFill>
                  <a:schemeClr val="dk1"/>
                </a:solidFill>
              </a:rPr>
              <a:t>: </a:t>
            </a:r>
            <a:r>
              <a:rPr lang="en" sz="3000">
                <a:solidFill>
                  <a:schemeClr val="dk1"/>
                </a:solidFill>
                <a:latin typeface="Consolas"/>
                <a:ea typeface="Consolas"/>
                <a:cs typeface="Consolas"/>
                <a:sym typeface="Consolas"/>
              </a:rPr>
              <a:t>functions.py</a:t>
            </a:r>
            <a:endParaRPr sz="3000"/>
          </a:p>
        </p:txBody>
      </p:sp>
      <p:sp>
        <p:nvSpPr>
          <p:cNvPr id="524" name="Google Shape;524;p68"/>
          <p:cNvSpPr txBox="1"/>
          <p:nvPr/>
        </p:nvSpPr>
        <p:spPr>
          <a:xfrm>
            <a:off x="220825" y="3848275"/>
            <a:ext cx="8614500" cy="293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1000"/>
              </a:spcBef>
              <a:spcAft>
                <a:spcPts val="0"/>
              </a:spcAft>
              <a:buSzPts val="2000"/>
              <a:buFont typeface="Open Sans"/>
              <a:buChar char="●"/>
            </a:pPr>
            <a:r>
              <a:rPr b="1" lang="en" sz="2000">
                <a:latin typeface="Open Sans"/>
                <a:ea typeface="Open Sans"/>
                <a:cs typeface="Open Sans"/>
                <a:sym typeface="Open Sans"/>
              </a:rPr>
              <a:t>Lines 4-5:</a:t>
            </a:r>
            <a:r>
              <a:rPr lang="en" sz="2000">
                <a:latin typeface="Open Sans"/>
                <a:ea typeface="Open Sans"/>
                <a:cs typeface="Open Sans"/>
                <a:sym typeface="Open Sans"/>
              </a:rPr>
              <a:t> </a:t>
            </a:r>
            <a:r>
              <a:rPr lang="en" sz="2000">
                <a:solidFill>
                  <a:schemeClr val="dk1"/>
                </a:solidFill>
                <a:latin typeface="Open Sans"/>
                <a:ea typeface="Open Sans"/>
                <a:cs typeface="Open Sans"/>
                <a:sym typeface="Open Sans"/>
              </a:rPr>
              <a:t>This is our function. We use the </a:t>
            </a:r>
            <a:r>
              <a:rPr b="1" lang="en" sz="2000">
                <a:solidFill>
                  <a:srgbClr val="5EA5E5"/>
                </a:solidFill>
                <a:latin typeface="Open Sans"/>
                <a:ea typeface="Open Sans"/>
                <a:cs typeface="Open Sans"/>
                <a:sym typeface="Open Sans"/>
              </a:rPr>
              <a:t>def</a:t>
            </a:r>
            <a:r>
              <a:rPr lang="en" sz="2000">
                <a:solidFill>
                  <a:schemeClr val="dk1"/>
                </a:solidFill>
                <a:latin typeface="Open Sans"/>
                <a:ea typeface="Open Sans"/>
                <a:cs typeface="Open Sans"/>
                <a:sym typeface="Open Sans"/>
              </a:rPr>
              <a:t> (define) keyword to start a function. We give it a </a:t>
            </a:r>
            <a:r>
              <a:rPr b="1" lang="en" sz="2000">
                <a:solidFill>
                  <a:srgbClr val="5EA5E5"/>
                </a:solidFill>
                <a:latin typeface="Open Sans"/>
                <a:ea typeface="Open Sans"/>
                <a:cs typeface="Open Sans"/>
                <a:sym typeface="Open Sans"/>
              </a:rPr>
              <a:t>name</a:t>
            </a:r>
            <a:r>
              <a:rPr lang="en" sz="2000">
                <a:solidFill>
                  <a:schemeClr val="dk1"/>
                </a:solidFill>
                <a:latin typeface="Open Sans"/>
                <a:ea typeface="Open Sans"/>
                <a:cs typeface="Open Sans"/>
                <a:sym typeface="Open Sans"/>
              </a:rPr>
              <a:t> (</a:t>
            </a:r>
            <a:r>
              <a:rPr b="1" lang="en" sz="2000">
                <a:solidFill>
                  <a:schemeClr val="dk1"/>
                </a:solidFill>
                <a:latin typeface="Consolas"/>
                <a:ea typeface="Consolas"/>
                <a:cs typeface="Consolas"/>
                <a:sym typeface="Consolas"/>
              </a:rPr>
              <a:t>say_hello</a:t>
            </a:r>
            <a:r>
              <a:rPr lang="en" sz="2000">
                <a:solidFill>
                  <a:schemeClr val="dk1"/>
                </a:solidFill>
                <a:latin typeface="Open Sans"/>
                <a:ea typeface="Open Sans"/>
                <a:cs typeface="Open Sans"/>
                <a:sym typeface="Open Sans"/>
              </a:rPr>
              <a:t>) and a </a:t>
            </a:r>
            <a:r>
              <a:rPr b="1" lang="en" sz="2000">
                <a:solidFill>
                  <a:srgbClr val="5EA5E5"/>
                </a:solidFill>
                <a:latin typeface="Open Sans"/>
                <a:ea typeface="Open Sans"/>
                <a:cs typeface="Open Sans"/>
                <a:sym typeface="Open Sans"/>
              </a:rPr>
              <a:t>parameter</a:t>
            </a:r>
            <a:r>
              <a:rPr lang="en" sz="2000">
                <a:solidFill>
                  <a:schemeClr val="dk1"/>
                </a:solidFill>
                <a:latin typeface="Open Sans"/>
                <a:ea typeface="Open Sans"/>
                <a:cs typeface="Open Sans"/>
                <a:sym typeface="Open Sans"/>
              </a:rPr>
              <a:t> (</a:t>
            </a:r>
            <a:r>
              <a:rPr b="1" lang="en" sz="2000">
                <a:solidFill>
                  <a:schemeClr val="dk1"/>
                </a:solidFill>
                <a:latin typeface="Consolas"/>
                <a:ea typeface="Consolas"/>
                <a:cs typeface="Consolas"/>
                <a:sym typeface="Consolas"/>
              </a:rPr>
              <a:t>name</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355600" lvl="0" marL="457200" rtl="0" algn="l">
              <a:spcBef>
                <a:spcPts val="1000"/>
              </a:spcBef>
              <a:spcAft>
                <a:spcPts val="0"/>
              </a:spcAft>
              <a:buSzPts val="2000"/>
              <a:buFont typeface="Open Sans"/>
              <a:buChar char="●"/>
            </a:pPr>
            <a:r>
              <a:rPr lang="en" sz="2000">
                <a:solidFill>
                  <a:schemeClr val="dk1"/>
                </a:solidFill>
                <a:latin typeface="Open Sans"/>
                <a:ea typeface="Open Sans"/>
                <a:cs typeface="Open Sans"/>
                <a:sym typeface="Open Sans"/>
              </a:rPr>
              <a:t>Notice that line 5 is indented under line 4. Anything that comes later that is not indented is not part of the same function (line 6).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grpSp>
        <p:nvGrpSpPr>
          <p:cNvPr id="525" name="Google Shape;525;p68"/>
          <p:cNvGrpSpPr/>
          <p:nvPr/>
        </p:nvGrpSpPr>
        <p:grpSpPr>
          <a:xfrm>
            <a:off x="1614529" y="1472139"/>
            <a:ext cx="5914934" cy="2536250"/>
            <a:chOff x="1408492" y="3708292"/>
            <a:chExt cx="5747676" cy="2509896"/>
          </a:xfrm>
        </p:grpSpPr>
        <p:grpSp>
          <p:nvGrpSpPr>
            <p:cNvPr id="526" name="Google Shape;526;p68"/>
            <p:cNvGrpSpPr/>
            <p:nvPr/>
          </p:nvGrpSpPr>
          <p:grpSpPr>
            <a:xfrm>
              <a:off x="1408492" y="3708292"/>
              <a:ext cx="5412478" cy="2457362"/>
              <a:chOff x="1248950" y="4479490"/>
              <a:chExt cx="6322250" cy="2903996"/>
            </a:xfrm>
          </p:grpSpPr>
          <p:grpSp>
            <p:nvGrpSpPr>
              <p:cNvPr id="527" name="Google Shape;527;p68"/>
              <p:cNvGrpSpPr/>
              <p:nvPr/>
            </p:nvGrpSpPr>
            <p:grpSpPr>
              <a:xfrm>
                <a:off x="1248950" y="4479490"/>
                <a:ext cx="6322250" cy="2903996"/>
                <a:chOff x="1248950" y="4479490"/>
                <a:chExt cx="6322250" cy="2903996"/>
              </a:xfrm>
            </p:grpSpPr>
            <p:sp>
              <p:nvSpPr>
                <p:cNvPr id="528" name="Google Shape;528;p68"/>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8"/>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8"/>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68"/>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8"/>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8"/>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68"/>
            <p:cNvGrpSpPr/>
            <p:nvPr/>
          </p:nvGrpSpPr>
          <p:grpSpPr>
            <a:xfrm>
              <a:off x="1408548" y="3911754"/>
              <a:ext cx="5747621" cy="2306435"/>
              <a:chOff x="1410877" y="2582326"/>
              <a:chExt cx="5633265" cy="2767500"/>
            </a:xfrm>
          </p:grpSpPr>
          <p:sp>
            <p:nvSpPr>
              <p:cNvPr id="535" name="Google Shape;535;p68"/>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your_name = “</a:t>
                </a:r>
                <a:r>
                  <a:rPr lang="en" sz="1600">
                    <a:solidFill>
                      <a:srgbClr val="FF0000"/>
                    </a:solidFill>
                    <a:latin typeface="Consolas"/>
                    <a:ea typeface="Consolas"/>
                    <a:cs typeface="Consolas"/>
                    <a:sym typeface="Consolas"/>
                  </a:rPr>
                  <a:t>Jamie</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CCCCCC"/>
                    </a:solidFill>
                    <a:latin typeface="Consolas"/>
                    <a:ea typeface="Consolas"/>
                    <a:cs typeface="Consolas"/>
                    <a:sym typeface="Consolas"/>
                  </a:rPr>
                  <a:t># Lines 4-5 are a function called ‘say_hello’</a:t>
                </a:r>
                <a:endParaRPr sz="1600">
                  <a:solidFill>
                    <a:srgbClr val="CCCCCC"/>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say_hello(name):</a:t>
                </a:r>
                <a:endParaRPr sz="1600">
                  <a:solidFill>
                    <a:srgbClr val="FFFFFF"/>
                  </a:solidFill>
                  <a:latin typeface="Consolas"/>
                  <a:ea typeface="Consolas"/>
                  <a:cs typeface="Consolas"/>
                  <a:sym typeface="Consolas"/>
                </a:endParaRPr>
              </a:p>
              <a:p>
                <a:pPr indent="45720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print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Hey there,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say_hello(your_name)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a:t>
                </a:r>
                <a:r>
                  <a:rPr lang="en" sz="1600">
                    <a:solidFill>
                      <a:srgbClr val="FF0000"/>
                    </a:solidFill>
                    <a:latin typeface="Consolas"/>
                    <a:ea typeface="Consolas"/>
                    <a:cs typeface="Consolas"/>
                    <a:sym typeface="Consolas"/>
                  </a:rPr>
                  <a:t>Sam</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
            <p:nvSpPr>
              <p:cNvPr id="536" name="Google Shape;536;p68"/>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9"/>
          <p:cNvSpPr txBox="1"/>
          <p:nvPr>
            <p:ph type="title"/>
          </p:nvPr>
        </p:nvSpPr>
        <p:spPr>
          <a:xfrm>
            <a:off x="1176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Code Review</a:t>
            </a:r>
            <a:r>
              <a:rPr lang="en" sz="3000">
                <a:solidFill>
                  <a:schemeClr val="dk1"/>
                </a:solidFill>
              </a:rPr>
              <a:t>: </a:t>
            </a:r>
            <a:r>
              <a:rPr lang="en" sz="3000">
                <a:solidFill>
                  <a:schemeClr val="dk1"/>
                </a:solidFill>
                <a:latin typeface="Consolas"/>
                <a:ea typeface="Consolas"/>
                <a:cs typeface="Consolas"/>
                <a:sym typeface="Consolas"/>
              </a:rPr>
              <a:t>functions.py</a:t>
            </a:r>
            <a:endParaRPr sz="3000"/>
          </a:p>
        </p:txBody>
      </p:sp>
      <p:sp>
        <p:nvSpPr>
          <p:cNvPr id="542" name="Google Shape;542;p69"/>
          <p:cNvSpPr txBox="1"/>
          <p:nvPr/>
        </p:nvSpPr>
        <p:spPr>
          <a:xfrm>
            <a:off x="220825" y="3848275"/>
            <a:ext cx="8614500" cy="29325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1000"/>
              </a:spcAft>
              <a:buSzPts val="2000"/>
              <a:buFont typeface="Open Sans"/>
              <a:buChar char="●"/>
            </a:pPr>
            <a:r>
              <a:rPr b="1" lang="en" sz="2000">
                <a:latin typeface="Open Sans"/>
                <a:ea typeface="Open Sans"/>
                <a:cs typeface="Open Sans"/>
                <a:sym typeface="Open Sans"/>
              </a:rPr>
              <a:t>Lines 7-8:</a:t>
            </a:r>
            <a:r>
              <a:rPr lang="en" sz="2000">
                <a:latin typeface="Open Sans"/>
                <a:ea typeface="Open Sans"/>
                <a:cs typeface="Open Sans"/>
                <a:sym typeface="Open Sans"/>
              </a:rPr>
              <a:t> </a:t>
            </a:r>
            <a:r>
              <a:rPr lang="en" sz="2000">
                <a:solidFill>
                  <a:schemeClr val="dk1"/>
                </a:solidFill>
                <a:latin typeface="Open Sans"/>
                <a:ea typeface="Open Sans"/>
                <a:cs typeface="Open Sans"/>
                <a:sym typeface="Open Sans"/>
              </a:rPr>
              <a:t>We call the function by typing its name and giving a value to the name parameter. Whichever parameter we give the function is used! This is called </a:t>
            </a:r>
            <a:r>
              <a:rPr b="1" lang="en" sz="2000">
                <a:solidFill>
                  <a:srgbClr val="5EA5E5"/>
                </a:solidFill>
                <a:latin typeface="Open Sans"/>
                <a:ea typeface="Open Sans"/>
                <a:cs typeface="Open Sans"/>
                <a:sym typeface="Open Sans"/>
              </a:rPr>
              <a:t>passing</a:t>
            </a:r>
            <a:r>
              <a:rPr lang="en" sz="2000">
                <a:solidFill>
                  <a:schemeClr val="dk1"/>
                </a:solidFill>
                <a:latin typeface="Open Sans"/>
                <a:ea typeface="Open Sans"/>
                <a:cs typeface="Open Sans"/>
                <a:sym typeface="Open Sans"/>
              </a:rPr>
              <a:t> the variable into the function.</a:t>
            </a:r>
            <a:endParaRPr sz="2000">
              <a:solidFill>
                <a:schemeClr val="dk1"/>
              </a:solidFill>
              <a:latin typeface="Open Sans"/>
              <a:ea typeface="Open Sans"/>
              <a:cs typeface="Open Sans"/>
              <a:sym typeface="Open Sans"/>
            </a:endParaRPr>
          </a:p>
        </p:txBody>
      </p:sp>
      <p:grpSp>
        <p:nvGrpSpPr>
          <p:cNvPr id="543" name="Google Shape;543;p69"/>
          <p:cNvGrpSpPr/>
          <p:nvPr/>
        </p:nvGrpSpPr>
        <p:grpSpPr>
          <a:xfrm>
            <a:off x="1570604" y="1640039"/>
            <a:ext cx="5914934" cy="2536250"/>
            <a:chOff x="1408492" y="3708292"/>
            <a:chExt cx="5747676" cy="2509896"/>
          </a:xfrm>
        </p:grpSpPr>
        <p:grpSp>
          <p:nvGrpSpPr>
            <p:cNvPr id="544" name="Google Shape;544;p69"/>
            <p:cNvGrpSpPr/>
            <p:nvPr/>
          </p:nvGrpSpPr>
          <p:grpSpPr>
            <a:xfrm>
              <a:off x="1408492" y="3708292"/>
              <a:ext cx="5412478" cy="2457362"/>
              <a:chOff x="1248950" y="4479490"/>
              <a:chExt cx="6322250" cy="2903996"/>
            </a:xfrm>
          </p:grpSpPr>
          <p:grpSp>
            <p:nvGrpSpPr>
              <p:cNvPr id="545" name="Google Shape;545;p69"/>
              <p:cNvGrpSpPr/>
              <p:nvPr/>
            </p:nvGrpSpPr>
            <p:grpSpPr>
              <a:xfrm>
                <a:off x="1248950" y="4479490"/>
                <a:ext cx="6322250" cy="2903996"/>
                <a:chOff x="1248950" y="4479490"/>
                <a:chExt cx="6322250" cy="2903996"/>
              </a:xfrm>
            </p:grpSpPr>
            <p:sp>
              <p:nvSpPr>
                <p:cNvPr id="546" name="Google Shape;546;p69"/>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9"/>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9"/>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69"/>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9"/>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9"/>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69"/>
            <p:cNvGrpSpPr/>
            <p:nvPr/>
          </p:nvGrpSpPr>
          <p:grpSpPr>
            <a:xfrm>
              <a:off x="1408548" y="3911754"/>
              <a:ext cx="5747621" cy="2306435"/>
              <a:chOff x="1410877" y="2582326"/>
              <a:chExt cx="5633265" cy="2767500"/>
            </a:xfrm>
          </p:grpSpPr>
          <p:sp>
            <p:nvSpPr>
              <p:cNvPr id="553" name="Google Shape;553;p69"/>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your_name = “</a:t>
                </a:r>
                <a:r>
                  <a:rPr lang="en" sz="1600">
                    <a:solidFill>
                      <a:srgbClr val="FF0000"/>
                    </a:solidFill>
                    <a:latin typeface="Consolas"/>
                    <a:ea typeface="Consolas"/>
                    <a:cs typeface="Consolas"/>
                    <a:sym typeface="Consolas"/>
                  </a:rPr>
                  <a:t>Jamie</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CCCCCC"/>
                    </a:solidFill>
                    <a:latin typeface="Consolas"/>
                    <a:ea typeface="Consolas"/>
                    <a:cs typeface="Consolas"/>
                    <a:sym typeface="Consolas"/>
                  </a:rPr>
                  <a:t># Lines 4-5 are a function called ‘say_hello’</a:t>
                </a:r>
                <a:endParaRPr sz="1600">
                  <a:solidFill>
                    <a:srgbClr val="CCCCCC"/>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say_hello(name):</a:t>
                </a:r>
                <a:endParaRPr sz="1600">
                  <a:solidFill>
                    <a:srgbClr val="FFFFFF"/>
                  </a:solidFill>
                  <a:latin typeface="Consolas"/>
                  <a:ea typeface="Consolas"/>
                  <a:cs typeface="Consolas"/>
                  <a:sym typeface="Consolas"/>
                </a:endParaRPr>
              </a:p>
              <a:p>
                <a:pPr indent="45720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print</a:t>
                </a:r>
                <a:r>
                  <a:rPr lang="en" sz="1600">
                    <a:solidFill>
                      <a:srgbClr val="FFFFFF"/>
                    </a:solidFill>
                    <a:latin typeface="Consolas"/>
                    <a:ea typeface="Consolas"/>
                    <a:cs typeface="Consolas"/>
                    <a:sym typeface="Consolas"/>
                  </a:rPr>
                  <a:t>(“Hey there, {}”.</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say_hello(your_name)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a:t>
                </a:r>
                <a:r>
                  <a:rPr lang="en" sz="1600">
                    <a:solidFill>
                      <a:srgbClr val="FF0000"/>
                    </a:solidFill>
                    <a:latin typeface="Consolas"/>
                    <a:ea typeface="Consolas"/>
                    <a:cs typeface="Consolas"/>
                    <a:sym typeface="Consolas"/>
                  </a:rPr>
                  <a:t>Sam</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
            <p:nvSpPr>
              <p:cNvPr id="554" name="Google Shape;554;p69"/>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0"/>
          <p:cNvSpPr txBox="1"/>
          <p:nvPr>
            <p:ph type="title"/>
          </p:nvPr>
        </p:nvSpPr>
        <p:spPr>
          <a:xfrm>
            <a:off x="10227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a:t>
            </a:r>
            <a:endParaRPr sz="3000"/>
          </a:p>
        </p:txBody>
      </p:sp>
      <p:sp>
        <p:nvSpPr>
          <p:cNvPr id="560" name="Google Shape;560;p70"/>
          <p:cNvSpPr txBox="1"/>
          <p:nvPr/>
        </p:nvSpPr>
        <p:spPr>
          <a:xfrm>
            <a:off x="372738" y="12204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You can pass multiple variables into a function!</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To do this, separate parameters with a comma when you create the function, like this:</a:t>
            </a:r>
            <a:endParaRPr sz="2000">
              <a:latin typeface="Open Sans"/>
              <a:ea typeface="Open Sans"/>
              <a:cs typeface="Open Sans"/>
              <a:sym typeface="Open Sans"/>
            </a:endParaRPr>
          </a:p>
        </p:txBody>
      </p:sp>
      <p:sp>
        <p:nvSpPr>
          <p:cNvPr id="561" name="Google Shape;561;p70"/>
          <p:cNvSpPr txBox="1"/>
          <p:nvPr/>
        </p:nvSpPr>
        <p:spPr>
          <a:xfrm>
            <a:off x="525125" y="46200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lang="en" sz="2000">
                <a:latin typeface="Open Sans"/>
                <a:ea typeface="Open Sans"/>
                <a:cs typeface="Open Sans"/>
                <a:sym typeface="Open Sans"/>
              </a:rPr>
              <a:t>Write a function that takes 2 parameters, multiplies them together, and prints the result.</a:t>
            </a:r>
            <a:endParaRPr b="1" sz="2000">
              <a:latin typeface="Open Sans"/>
              <a:ea typeface="Open Sans"/>
              <a:cs typeface="Open Sans"/>
              <a:sym typeface="Open Sans"/>
            </a:endParaRPr>
          </a:p>
        </p:txBody>
      </p:sp>
      <p:grpSp>
        <p:nvGrpSpPr>
          <p:cNvPr id="562" name="Google Shape;562;p70"/>
          <p:cNvGrpSpPr/>
          <p:nvPr/>
        </p:nvGrpSpPr>
        <p:grpSpPr>
          <a:xfrm>
            <a:off x="1211329" y="3141803"/>
            <a:ext cx="6721333" cy="1623150"/>
            <a:chOff x="1408492" y="3708292"/>
            <a:chExt cx="5747676" cy="2509896"/>
          </a:xfrm>
        </p:grpSpPr>
        <p:grpSp>
          <p:nvGrpSpPr>
            <p:cNvPr id="563" name="Google Shape;563;p70"/>
            <p:cNvGrpSpPr/>
            <p:nvPr/>
          </p:nvGrpSpPr>
          <p:grpSpPr>
            <a:xfrm>
              <a:off x="1408492" y="3708292"/>
              <a:ext cx="5412478" cy="2457362"/>
              <a:chOff x="1248950" y="4479490"/>
              <a:chExt cx="6322250" cy="2903996"/>
            </a:xfrm>
          </p:grpSpPr>
          <p:grpSp>
            <p:nvGrpSpPr>
              <p:cNvPr id="564" name="Google Shape;564;p70"/>
              <p:cNvGrpSpPr/>
              <p:nvPr/>
            </p:nvGrpSpPr>
            <p:grpSpPr>
              <a:xfrm>
                <a:off x="1248950" y="4479490"/>
                <a:ext cx="6322250" cy="2903996"/>
                <a:chOff x="1248950" y="4479490"/>
                <a:chExt cx="6322250" cy="2903996"/>
              </a:xfrm>
            </p:grpSpPr>
            <p:sp>
              <p:nvSpPr>
                <p:cNvPr id="565" name="Google Shape;565;p70"/>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0"/>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0"/>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70"/>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0"/>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0"/>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70"/>
            <p:cNvGrpSpPr/>
            <p:nvPr/>
          </p:nvGrpSpPr>
          <p:grpSpPr>
            <a:xfrm>
              <a:off x="1408548" y="3911754"/>
              <a:ext cx="5747621" cy="2306435"/>
              <a:chOff x="1410877" y="2582326"/>
              <a:chExt cx="5633265" cy="2767500"/>
            </a:xfrm>
          </p:grpSpPr>
          <p:sp>
            <p:nvSpPr>
              <p:cNvPr id="572" name="Google Shape;572;p70"/>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573" name="Google Shape;573;p70"/>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my_function(parameter_1, parameter_2):</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B7B7B7"/>
                    </a:solidFill>
                    <a:latin typeface="Consolas"/>
                    <a:ea typeface="Consolas"/>
                    <a:cs typeface="Consolas"/>
                    <a:sym typeface="Consolas"/>
                  </a:rPr>
                  <a:t>	# do things with parameter_1 and parameter_2</a:t>
                </a:r>
                <a:endParaRPr sz="1600">
                  <a:solidFill>
                    <a:srgbClr val="B7B7B7"/>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161550" y="573014"/>
            <a:ext cx="8820900" cy="175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On your phone or in the browser, go to the URL below to answer 3 short check-in questions: </a:t>
            </a:r>
            <a:endParaRPr b="1" sz="3000">
              <a:solidFill>
                <a:schemeClr val="lt1"/>
              </a:solidFill>
              <a:latin typeface="Open Sans"/>
              <a:ea typeface="Open Sans"/>
              <a:cs typeface="Open Sans"/>
              <a:sym typeface="Open Sans"/>
            </a:endParaRPr>
          </a:p>
        </p:txBody>
      </p:sp>
      <p:sp>
        <p:nvSpPr>
          <p:cNvPr id="234" name="Google Shape;234;p35"/>
          <p:cNvSpPr/>
          <p:nvPr/>
        </p:nvSpPr>
        <p:spPr>
          <a:xfrm>
            <a:off x="877950" y="2982150"/>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http://mlhlocal.host/checkin</a:t>
            </a:r>
            <a:endParaRPr sz="3000">
              <a:solidFill>
                <a:srgbClr val="FFD966"/>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71"/>
          <p:cNvSpPr txBox="1"/>
          <p:nvPr>
            <p:ph type="title"/>
          </p:nvPr>
        </p:nvSpPr>
        <p:spPr>
          <a:xfrm>
            <a:off x="10227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a:t>
            </a:r>
            <a:endParaRPr sz="3000"/>
          </a:p>
        </p:txBody>
      </p:sp>
      <p:sp>
        <p:nvSpPr>
          <p:cNvPr id="579" name="Google Shape;579;p71"/>
          <p:cNvSpPr txBox="1"/>
          <p:nvPr/>
        </p:nvSpPr>
        <p:spPr>
          <a:xfrm>
            <a:off x="372725" y="4826275"/>
            <a:ext cx="8280000" cy="133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Here’s some code to get you started.</a:t>
            </a:r>
            <a:endParaRPr sz="2000">
              <a:latin typeface="Open Sans"/>
              <a:ea typeface="Open Sans"/>
              <a:cs typeface="Open Sans"/>
              <a:sym typeface="Open Sans"/>
            </a:endParaRPr>
          </a:p>
        </p:txBody>
      </p:sp>
      <p:sp>
        <p:nvSpPr>
          <p:cNvPr id="580" name="Google Shape;580;p71"/>
          <p:cNvSpPr txBox="1"/>
          <p:nvPr/>
        </p:nvSpPr>
        <p:spPr>
          <a:xfrm>
            <a:off x="478800" y="133300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lang="en" sz="2000">
                <a:latin typeface="Open Sans"/>
                <a:ea typeface="Open Sans"/>
                <a:cs typeface="Open Sans"/>
                <a:sym typeface="Open Sans"/>
              </a:rPr>
              <a:t>Write a function that takes 2 parameters, multiplies them together, and prints the result.</a:t>
            </a:r>
            <a:endParaRPr b="1" sz="2000">
              <a:latin typeface="Open Sans"/>
              <a:ea typeface="Open Sans"/>
              <a:cs typeface="Open Sans"/>
              <a:sym typeface="Open Sans"/>
            </a:endParaRPr>
          </a:p>
        </p:txBody>
      </p:sp>
      <p:grpSp>
        <p:nvGrpSpPr>
          <p:cNvPr id="581" name="Google Shape;581;p71"/>
          <p:cNvGrpSpPr/>
          <p:nvPr/>
        </p:nvGrpSpPr>
        <p:grpSpPr>
          <a:xfrm>
            <a:off x="1211329" y="3141803"/>
            <a:ext cx="6721333" cy="1623150"/>
            <a:chOff x="1408492" y="3708292"/>
            <a:chExt cx="5747676" cy="2509896"/>
          </a:xfrm>
        </p:grpSpPr>
        <p:grpSp>
          <p:nvGrpSpPr>
            <p:cNvPr id="582" name="Google Shape;582;p71"/>
            <p:cNvGrpSpPr/>
            <p:nvPr/>
          </p:nvGrpSpPr>
          <p:grpSpPr>
            <a:xfrm>
              <a:off x="1408492" y="3708292"/>
              <a:ext cx="5412478" cy="2457362"/>
              <a:chOff x="1248950" y="4479490"/>
              <a:chExt cx="6322250" cy="2903996"/>
            </a:xfrm>
          </p:grpSpPr>
          <p:grpSp>
            <p:nvGrpSpPr>
              <p:cNvPr id="583" name="Google Shape;583;p71"/>
              <p:cNvGrpSpPr/>
              <p:nvPr/>
            </p:nvGrpSpPr>
            <p:grpSpPr>
              <a:xfrm>
                <a:off x="1248950" y="4479490"/>
                <a:ext cx="6322250" cy="2903996"/>
                <a:chOff x="1248950" y="4479490"/>
                <a:chExt cx="6322250" cy="2903996"/>
              </a:xfrm>
            </p:grpSpPr>
            <p:sp>
              <p:nvSpPr>
                <p:cNvPr id="584" name="Google Shape;584;p71"/>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1"/>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1"/>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7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71"/>
            <p:cNvGrpSpPr/>
            <p:nvPr/>
          </p:nvGrpSpPr>
          <p:grpSpPr>
            <a:xfrm>
              <a:off x="1408548" y="3911754"/>
              <a:ext cx="5747621" cy="2306435"/>
              <a:chOff x="1410877" y="2582326"/>
              <a:chExt cx="5633265" cy="2767500"/>
            </a:xfrm>
          </p:grpSpPr>
          <p:sp>
            <p:nvSpPr>
              <p:cNvPr id="591" name="Google Shape;591;p71"/>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592" name="Google Shape;592;p71"/>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multiply_numbers(num_one, num_two):</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B7B7B7"/>
                    </a:solidFill>
                    <a:latin typeface="Consolas"/>
                    <a:ea typeface="Consolas"/>
                    <a:cs typeface="Consolas"/>
                    <a:sym typeface="Consolas"/>
                  </a:rPr>
                  <a:t>	# How do we multiply num_one and num_two</a:t>
                </a:r>
                <a:endParaRPr sz="1600">
                  <a:solidFill>
                    <a:srgbClr val="B7B7B7"/>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B7B7B7"/>
                    </a:solidFill>
                    <a:latin typeface="Consolas"/>
                    <a:ea typeface="Consolas"/>
                    <a:cs typeface="Consolas"/>
                    <a:sym typeface="Consolas"/>
                  </a:rPr>
                  <a:t>	# together and print the result?</a:t>
                </a:r>
                <a:endParaRPr sz="1600">
                  <a:solidFill>
                    <a:srgbClr val="B7B7B7"/>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72"/>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Don't peek! The solution is on the next slide. </a:t>
            </a:r>
            <a:endParaRPr b="1" i="1" sz="3000">
              <a:solidFill>
                <a:schemeClr val="lt1"/>
              </a:solidFill>
              <a:latin typeface="Open Sans"/>
              <a:ea typeface="Open Sans"/>
              <a:cs typeface="Open Sans"/>
              <a:sym typeface="Open Sans"/>
            </a:endParaRPr>
          </a:p>
        </p:txBody>
      </p:sp>
      <p:sp>
        <p:nvSpPr>
          <p:cNvPr id="598" name="Google Shape;598;p7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73"/>
          <p:cNvSpPr txBox="1"/>
          <p:nvPr>
            <p:ph type="title"/>
          </p:nvPr>
        </p:nvSpPr>
        <p:spPr>
          <a:xfrm>
            <a:off x="161550" y="86062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 Solution</a:t>
            </a:r>
            <a:endParaRPr sz="3000"/>
          </a:p>
        </p:txBody>
      </p:sp>
      <p:sp>
        <p:nvSpPr>
          <p:cNvPr id="604" name="Google Shape;604;p73"/>
          <p:cNvSpPr txBox="1"/>
          <p:nvPr/>
        </p:nvSpPr>
        <p:spPr>
          <a:xfrm>
            <a:off x="868200" y="2391450"/>
            <a:ext cx="74076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b="1" sz="2000">
              <a:latin typeface="Open Sans"/>
              <a:ea typeface="Open Sans"/>
              <a:cs typeface="Open Sans"/>
              <a:sym typeface="Open Sans"/>
            </a:endParaRPr>
          </a:p>
        </p:txBody>
      </p:sp>
      <p:grpSp>
        <p:nvGrpSpPr>
          <p:cNvPr id="605" name="Google Shape;605;p73"/>
          <p:cNvGrpSpPr/>
          <p:nvPr/>
        </p:nvGrpSpPr>
        <p:grpSpPr>
          <a:xfrm>
            <a:off x="1554416" y="2702403"/>
            <a:ext cx="6721333" cy="1623150"/>
            <a:chOff x="1408492" y="3708292"/>
            <a:chExt cx="5747676" cy="2509896"/>
          </a:xfrm>
        </p:grpSpPr>
        <p:grpSp>
          <p:nvGrpSpPr>
            <p:cNvPr id="606" name="Google Shape;606;p73"/>
            <p:cNvGrpSpPr/>
            <p:nvPr/>
          </p:nvGrpSpPr>
          <p:grpSpPr>
            <a:xfrm>
              <a:off x="1408492" y="3708292"/>
              <a:ext cx="5412478" cy="2457362"/>
              <a:chOff x="1248950" y="4479490"/>
              <a:chExt cx="6322250" cy="2903996"/>
            </a:xfrm>
          </p:grpSpPr>
          <p:grpSp>
            <p:nvGrpSpPr>
              <p:cNvPr id="607" name="Google Shape;607;p73"/>
              <p:cNvGrpSpPr/>
              <p:nvPr/>
            </p:nvGrpSpPr>
            <p:grpSpPr>
              <a:xfrm>
                <a:off x="1248950" y="4479490"/>
                <a:ext cx="6322250" cy="2903996"/>
                <a:chOff x="1248950" y="4479490"/>
                <a:chExt cx="6322250" cy="2903996"/>
              </a:xfrm>
            </p:grpSpPr>
            <p:sp>
              <p:nvSpPr>
                <p:cNvPr id="608" name="Google Shape;608;p73"/>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3"/>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3"/>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73"/>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3"/>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3"/>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73"/>
            <p:cNvGrpSpPr/>
            <p:nvPr/>
          </p:nvGrpSpPr>
          <p:grpSpPr>
            <a:xfrm>
              <a:off x="1408548" y="3911754"/>
              <a:ext cx="5747621" cy="2306435"/>
              <a:chOff x="1410877" y="2582326"/>
              <a:chExt cx="5633265" cy="2767500"/>
            </a:xfrm>
          </p:grpSpPr>
          <p:sp>
            <p:nvSpPr>
              <p:cNvPr id="615" name="Google Shape;615;p73"/>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616" name="Google Shape;616;p73"/>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a:t>
                </a:r>
                <a:r>
                  <a:rPr lang="en" sz="1600">
                    <a:solidFill>
                      <a:srgbClr val="00FF00"/>
                    </a:solidFill>
                    <a:latin typeface="Consolas"/>
                    <a:ea typeface="Consolas"/>
                    <a:cs typeface="Consolas"/>
                    <a:sym typeface="Consolas"/>
                  </a:rPr>
                  <a:t>ef</a:t>
                </a:r>
                <a:r>
                  <a:rPr lang="en" sz="1600">
                    <a:solidFill>
                      <a:srgbClr val="FFFFFF"/>
                    </a:solidFill>
                    <a:latin typeface="Consolas"/>
                    <a:ea typeface="Consolas"/>
                    <a:cs typeface="Consolas"/>
                    <a:sym typeface="Consolas"/>
                  </a:rPr>
                  <a:t> multiply_two_numbers</a:t>
                </a:r>
                <a:r>
                  <a:rPr lang="en" sz="1600">
                    <a:solidFill>
                      <a:srgbClr val="FFFFFF"/>
                    </a:solidFill>
                    <a:latin typeface="Consolas"/>
                    <a:ea typeface="Consolas"/>
                    <a:cs typeface="Consolas"/>
                    <a:sym typeface="Consolas"/>
                  </a:rPr>
                  <a:t>(x, y):</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FFFFFF"/>
                    </a:solidFill>
                    <a:latin typeface="Consolas"/>
                    <a:ea typeface="Consolas"/>
                    <a:cs typeface="Consolas"/>
                    <a:sym typeface="Consolas"/>
                  </a:rPr>
                  <a:t>p</a:t>
                </a:r>
                <a:r>
                  <a:rPr lang="en" sz="1600">
                    <a:solidFill>
                      <a:srgbClr val="FFFFFF"/>
                    </a:solidFill>
                    <a:latin typeface="Consolas"/>
                    <a:ea typeface="Consolas"/>
                    <a:cs typeface="Consolas"/>
                    <a:sym typeface="Consolas"/>
                  </a:rPr>
                  <a:t>rint(x*y)</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m</a:t>
                </a:r>
                <a:r>
                  <a:rPr lang="en" sz="1600">
                    <a:solidFill>
                      <a:srgbClr val="FFFFFF"/>
                    </a:solidFill>
                    <a:latin typeface="Consolas"/>
                    <a:ea typeface="Consolas"/>
                    <a:cs typeface="Consolas"/>
                    <a:sym typeface="Consolas"/>
                  </a:rPr>
                  <a:t>ultiply_two_numbers(10,5)</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74"/>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Returning Values from Functions</a:t>
            </a:r>
            <a:endParaRPr sz="3000"/>
          </a:p>
        </p:txBody>
      </p:sp>
      <p:sp>
        <p:nvSpPr>
          <p:cNvPr id="622" name="Google Shape;622;p74"/>
          <p:cNvSpPr txBox="1"/>
          <p:nvPr/>
        </p:nvSpPr>
        <p:spPr>
          <a:xfrm>
            <a:off x="525125" y="46200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We can do this by </a:t>
            </a:r>
            <a:r>
              <a:rPr b="1" lang="en" sz="2000">
                <a:solidFill>
                  <a:srgbClr val="5EA5E5"/>
                </a:solidFill>
                <a:latin typeface="Open Sans"/>
                <a:ea typeface="Open Sans"/>
                <a:cs typeface="Open Sans"/>
                <a:sym typeface="Open Sans"/>
              </a:rPr>
              <a:t>Returning</a:t>
            </a:r>
            <a:r>
              <a:rPr lang="en" sz="2000">
                <a:latin typeface="Open Sans"/>
                <a:ea typeface="Open Sans"/>
                <a:cs typeface="Open Sans"/>
                <a:sym typeface="Open Sans"/>
              </a:rPr>
              <a:t> values from functions.</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Let’s see what that looks like!</a:t>
            </a:r>
            <a:endParaRPr sz="2000">
              <a:latin typeface="Open Sans"/>
              <a:ea typeface="Open Sans"/>
              <a:cs typeface="Open Sans"/>
              <a:sym typeface="Open Sans"/>
            </a:endParaRPr>
          </a:p>
        </p:txBody>
      </p:sp>
      <p:sp>
        <p:nvSpPr>
          <p:cNvPr id="623" name="Google Shape;623;p74"/>
          <p:cNvSpPr txBox="1"/>
          <p:nvPr/>
        </p:nvSpPr>
        <p:spPr>
          <a:xfrm>
            <a:off x="372725" y="1250875"/>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So far, our function uses the parameters within the function.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What if we wanted to use the result somewhere else?</a:t>
            </a:r>
            <a:endParaRPr sz="2000">
              <a:latin typeface="Open Sans"/>
              <a:ea typeface="Open Sans"/>
              <a:cs typeface="Open Sans"/>
              <a:sym typeface="Open Sans"/>
            </a:endParaRPr>
          </a:p>
        </p:txBody>
      </p:sp>
      <p:sp>
        <p:nvSpPr>
          <p:cNvPr id="624" name="Google Shape;624;p74"/>
          <p:cNvSpPr txBox="1"/>
          <p:nvPr/>
        </p:nvSpPr>
        <p:spPr>
          <a:xfrm>
            <a:off x="868200" y="2757675"/>
            <a:ext cx="74076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b="1" sz="2000">
              <a:latin typeface="Open Sans"/>
              <a:ea typeface="Open Sans"/>
              <a:cs typeface="Open Sans"/>
              <a:sym typeface="Open Sans"/>
            </a:endParaRPr>
          </a:p>
        </p:txBody>
      </p:sp>
      <p:grpSp>
        <p:nvGrpSpPr>
          <p:cNvPr id="625" name="Google Shape;625;p74"/>
          <p:cNvGrpSpPr/>
          <p:nvPr/>
        </p:nvGrpSpPr>
        <p:grpSpPr>
          <a:xfrm>
            <a:off x="1554416" y="3068628"/>
            <a:ext cx="6721333" cy="1623150"/>
            <a:chOff x="1408492" y="3708292"/>
            <a:chExt cx="5747676" cy="2509896"/>
          </a:xfrm>
        </p:grpSpPr>
        <p:grpSp>
          <p:nvGrpSpPr>
            <p:cNvPr id="626" name="Google Shape;626;p74"/>
            <p:cNvGrpSpPr/>
            <p:nvPr/>
          </p:nvGrpSpPr>
          <p:grpSpPr>
            <a:xfrm>
              <a:off x="1408492" y="3708292"/>
              <a:ext cx="5412478" cy="2457362"/>
              <a:chOff x="1248950" y="4479490"/>
              <a:chExt cx="6322250" cy="2903996"/>
            </a:xfrm>
          </p:grpSpPr>
          <p:grpSp>
            <p:nvGrpSpPr>
              <p:cNvPr id="627" name="Google Shape;627;p74"/>
              <p:cNvGrpSpPr/>
              <p:nvPr/>
            </p:nvGrpSpPr>
            <p:grpSpPr>
              <a:xfrm>
                <a:off x="1248950" y="4479490"/>
                <a:ext cx="6322250" cy="2903996"/>
                <a:chOff x="1248950" y="4479490"/>
                <a:chExt cx="6322250" cy="2903996"/>
              </a:xfrm>
            </p:grpSpPr>
            <p:sp>
              <p:nvSpPr>
                <p:cNvPr id="628" name="Google Shape;628;p74"/>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4"/>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4"/>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74"/>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4"/>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4"/>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74"/>
            <p:cNvGrpSpPr/>
            <p:nvPr/>
          </p:nvGrpSpPr>
          <p:grpSpPr>
            <a:xfrm>
              <a:off x="1408548" y="3911754"/>
              <a:ext cx="5747621" cy="2306435"/>
              <a:chOff x="1410877" y="2582326"/>
              <a:chExt cx="5633265" cy="2767500"/>
            </a:xfrm>
          </p:grpSpPr>
          <p:sp>
            <p:nvSpPr>
              <p:cNvPr id="635" name="Google Shape;635;p74"/>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636" name="Google Shape;636;p74"/>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multiply_two_numbers(x, y):</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print(x*y)</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multiply_two_numbers(10,5)</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75"/>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Write Code: </a:t>
            </a:r>
            <a:r>
              <a:rPr lang="en" sz="3000">
                <a:latin typeface="Consolas"/>
                <a:ea typeface="Consolas"/>
                <a:cs typeface="Consolas"/>
                <a:sym typeface="Consolas"/>
              </a:rPr>
              <a:t>returns.py</a:t>
            </a:r>
            <a:endParaRPr sz="3000">
              <a:latin typeface="Consolas"/>
              <a:ea typeface="Consolas"/>
              <a:cs typeface="Consolas"/>
              <a:sym typeface="Consolas"/>
            </a:endParaRPr>
          </a:p>
        </p:txBody>
      </p:sp>
      <p:sp>
        <p:nvSpPr>
          <p:cNvPr id="642" name="Google Shape;642;p75"/>
          <p:cNvSpPr txBox="1"/>
          <p:nvPr/>
        </p:nvSpPr>
        <p:spPr>
          <a:xfrm>
            <a:off x="525125" y="46200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The upper() function changes a string to all upper case (CAPITAL LETTERS!).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Run the program. What happens?</a:t>
            </a:r>
            <a:endParaRPr sz="2000">
              <a:latin typeface="Open Sans"/>
              <a:ea typeface="Open Sans"/>
              <a:cs typeface="Open Sans"/>
              <a:sym typeface="Open Sans"/>
            </a:endParaRPr>
          </a:p>
        </p:txBody>
      </p:sp>
      <p:sp>
        <p:nvSpPr>
          <p:cNvPr id="643" name="Google Shape;643;p75"/>
          <p:cNvSpPr txBox="1"/>
          <p:nvPr/>
        </p:nvSpPr>
        <p:spPr>
          <a:xfrm>
            <a:off x="372725" y="1250875"/>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Open up </a:t>
            </a:r>
            <a:r>
              <a:rPr b="1" lang="en" sz="2000">
                <a:latin typeface="Consolas"/>
                <a:ea typeface="Consolas"/>
                <a:cs typeface="Consolas"/>
                <a:sym typeface="Consolas"/>
              </a:rPr>
              <a:t>returns.py </a:t>
            </a:r>
            <a:r>
              <a:rPr lang="en" sz="2000">
                <a:latin typeface="Open Sans"/>
                <a:ea typeface="Open Sans"/>
                <a:cs typeface="Open Sans"/>
                <a:sym typeface="Open Sans"/>
              </a:rPr>
              <a:t>and add the following:</a:t>
            </a:r>
            <a:endParaRPr sz="2000">
              <a:latin typeface="Open Sans"/>
              <a:ea typeface="Open Sans"/>
              <a:cs typeface="Open Sans"/>
              <a:sym typeface="Open Sans"/>
            </a:endParaRPr>
          </a:p>
        </p:txBody>
      </p:sp>
      <p:grpSp>
        <p:nvGrpSpPr>
          <p:cNvPr id="644" name="Google Shape;644;p75"/>
          <p:cNvGrpSpPr/>
          <p:nvPr/>
        </p:nvGrpSpPr>
        <p:grpSpPr>
          <a:xfrm>
            <a:off x="945317" y="2580872"/>
            <a:ext cx="7744412" cy="1817918"/>
            <a:chOff x="1408492" y="3708292"/>
            <a:chExt cx="5747671" cy="2509896"/>
          </a:xfrm>
        </p:grpSpPr>
        <p:grpSp>
          <p:nvGrpSpPr>
            <p:cNvPr id="645" name="Google Shape;645;p75"/>
            <p:cNvGrpSpPr/>
            <p:nvPr/>
          </p:nvGrpSpPr>
          <p:grpSpPr>
            <a:xfrm>
              <a:off x="1408492" y="3708292"/>
              <a:ext cx="5412478" cy="2457362"/>
              <a:chOff x="1248950" y="4479490"/>
              <a:chExt cx="6322250" cy="2903996"/>
            </a:xfrm>
          </p:grpSpPr>
          <p:grpSp>
            <p:nvGrpSpPr>
              <p:cNvPr id="646" name="Google Shape;646;p75"/>
              <p:cNvGrpSpPr/>
              <p:nvPr/>
            </p:nvGrpSpPr>
            <p:grpSpPr>
              <a:xfrm>
                <a:off x="1248950" y="4479490"/>
                <a:ext cx="6322250" cy="2903996"/>
                <a:chOff x="1248950" y="4479490"/>
                <a:chExt cx="6322250" cy="2903996"/>
              </a:xfrm>
            </p:grpSpPr>
            <p:sp>
              <p:nvSpPr>
                <p:cNvPr id="647" name="Google Shape;647;p75"/>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5"/>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5"/>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7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75"/>
            <p:cNvGrpSpPr/>
            <p:nvPr/>
          </p:nvGrpSpPr>
          <p:grpSpPr>
            <a:xfrm>
              <a:off x="1408548" y="3911754"/>
              <a:ext cx="5747615" cy="2306435"/>
              <a:chOff x="1410877" y="2582326"/>
              <a:chExt cx="5633260" cy="2767500"/>
            </a:xfrm>
          </p:grpSpPr>
          <p:sp>
            <p:nvSpPr>
              <p:cNvPr id="654" name="Google Shape;654;p75"/>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655" name="Google Shape;655;p75"/>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create_full_name(first_name, last_name):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full_name = first_name.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 + “ “ + last_name.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5EA5E5"/>
                    </a:solidFill>
                    <a:latin typeface="Consolas"/>
                    <a:ea typeface="Consolas"/>
                    <a:cs typeface="Consolas"/>
                    <a:sym typeface="Consolas"/>
                  </a:rPr>
                  <a:t>return</a:t>
                </a:r>
                <a:r>
                  <a:rPr lang="en" sz="1600">
                    <a:solidFill>
                      <a:srgbClr val="FFFFFF"/>
                    </a:solidFill>
                    <a:latin typeface="Consolas"/>
                    <a:ea typeface="Consolas"/>
                    <a:cs typeface="Consolas"/>
                    <a:sym typeface="Consolas"/>
                  </a:rPr>
                  <a:t> full_name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create_full_name(“</a:t>
                </a:r>
                <a:r>
                  <a:rPr lang="en" sz="1600">
                    <a:solidFill>
                      <a:srgbClr val="FF0000"/>
                    </a:solidFill>
                    <a:latin typeface="Consolas"/>
                    <a:ea typeface="Consolas"/>
                    <a:cs typeface="Consolas"/>
                    <a:sym typeface="Consolas"/>
                  </a:rPr>
                  <a:t>Neil</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Armstrong</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76"/>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Consolas"/>
                <a:ea typeface="Consolas"/>
                <a:cs typeface="Consolas"/>
                <a:sym typeface="Consolas"/>
              </a:rPr>
              <a:t>returns.py</a:t>
            </a:r>
            <a:endParaRPr sz="3000">
              <a:latin typeface="Consolas"/>
              <a:ea typeface="Consolas"/>
              <a:cs typeface="Consolas"/>
              <a:sym typeface="Consolas"/>
            </a:endParaRPr>
          </a:p>
        </p:txBody>
      </p:sp>
      <p:sp>
        <p:nvSpPr>
          <p:cNvPr id="661" name="Google Shape;661;p76"/>
          <p:cNvSpPr txBox="1"/>
          <p:nvPr/>
        </p:nvSpPr>
        <p:spPr>
          <a:xfrm>
            <a:off x="525125" y="46200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Maybe you expected that - we didn’t tell the function to print anything.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How can we use the </a:t>
            </a:r>
            <a:r>
              <a:rPr b="1" lang="en" sz="2000">
                <a:latin typeface="Consolas"/>
                <a:ea typeface="Consolas"/>
                <a:cs typeface="Consolas"/>
                <a:sym typeface="Consolas"/>
              </a:rPr>
              <a:t>Return</a:t>
            </a:r>
            <a:r>
              <a:rPr lang="en" sz="2000">
                <a:latin typeface="Open Sans"/>
                <a:ea typeface="Open Sans"/>
                <a:cs typeface="Open Sans"/>
                <a:sym typeface="Open Sans"/>
              </a:rPr>
              <a:t> value of our function to make it useful?</a:t>
            </a:r>
            <a:endParaRPr sz="2000">
              <a:latin typeface="Open Sans"/>
              <a:ea typeface="Open Sans"/>
              <a:cs typeface="Open Sans"/>
              <a:sym typeface="Open Sans"/>
            </a:endParaRPr>
          </a:p>
          <a:p>
            <a:pPr indent="0" lvl="0" marL="0" rtl="0" algn="ctr">
              <a:spcBef>
                <a:spcPts val="1000"/>
              </a:spcBef>
              <a:spcAft>
                <a:spcPts val="1000"/>
              </a:spcAft>
              <a:buNone/>
            </a:pPr>
            <a:r>
              <a:t/>
            </a:r>
            <a:endParaRPr sz="2000">
              <a:latin typeface="Open Sans"/>
              <a:ea typeface="Open Sans"/>
              <a:cs typeface="Open Sans"/>
              <a:sym typeface="Open Sans"/>
            </a:endParaRPr>
          </a:p>
        </p:txBody>
      </p:sp>
      <p:sp>
        <p:nvSpPr>
          <p:cNvPr id="662" name="Google Shape;662;p76"/>
          <p:cNvSpPr txBox="1"/>
          <p:nvPr/>
        </p:nvSpPr>
        <p:spPr>
          <a:xfrm>
            <a:off x="372725" y="1250875"/>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Nothing happened!</a:t>
            </a:r>
            <a:endParaRPr sz="2000">
              <a:latin typeface="Open Sans"/>
              <a:ea typeface="Open Sans"/>
              <a:cs typeface="Open Sans"/>
              <a:sym typeface="Open Sans"/>
            </a:endParaRPr>
          </a:p>
        </p:txBody>
      </p:sp>
      <p:pic>
        <p:nvPicPr>
          <p:cNvPr id="663" name="Google Shape;663;p76"/>
          <p:cNvPicPr preferRelativeResize="0"/>
          <p:nvPr/>
        </p:nvPicPr>
        <p:blipFill>
          <a:blip r:embed="rId3">
            <a:alphaModFix/>
          </a:blip>
          <a:stretch>
            <a:fillRect/>
          </a:stretch>
        </p:blipFill>
        <p:spPr>
          <a:xfrm>
            <a:off x="1838795" y="2653195"/>
            <a:ext cx="5347875" cy="1551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7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Write Code: </a:t>
            </a:r>
            <a:r>
              <a:rPr lang="en" sz="3000">
                <a:latin typeface="Consolas"/>
                <a:ea typeface="Consolas"/>
                <a:cs typeface="Consolas"/>
                <a:sym typeface="Consolas"/>
              </a:rPr>
              <a:t>returns.py</a:t>
            </a:r>
            <a:endParaRPr sz="3000">
              <a:latin typeface="Consolas"/>
              <a:ea typeface="Consolas"/>
              <a:cs typeface="Consolas"/>
              <a:sym typeface="Consolas"/>
            </a:endParaRPr>
          </a:p>
        </p:txBody>
      </p:sp>
      <p:sp>
        <p:nvSpPr>
          <p:cNvPr id="669" name="Google Shape;669;p77"/>
          <p:cNvSpPr txBox="1"/>
          <p:nvPr/>
        </p:nvSpPr>
        <p:spPr>
          <a:xfrm>
            <a:off x="525125" y="46200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Now, we have a variable called </a:t>
            </a:r>
            <a:r>
              <a:rPr b="1" lang="en" sz="2000">
                <a:latin typeface="Consolas"/>
                <a:ea typeface="Consolas"/>
                <a:cs typeface="Consolas"/>
                <a:sym typeface="Consolas"/>
              </a:rPr>
              <a:t>result</a:t>
            </a:r>
            <a:r>
              <a:rPr lang="en" sz="2000">
                <a:latin typeface="Open Sans"/>
                <a:ea typeface="Open Sans"/>
                <a:cs typeface="Open Sans"/>
                <a:sym typeface="Open Sans"/>
              </a:rPr>
              <a:t>, and we’ve set the value to be the output of our </a:t>
            </a:r>
            <a:r>
              <a:rPr b="1" lang="en" sz="2000">
                <a:latin typeface="Consolas"/>
                <a:ea typeface="Consolas"/>
                <a:cs typeface="Consolas"/>
                <a:sym typeface="Consolas"/>
              </a:rPr>
              <a:t>create_full_name()</a:t>
            </a:r>
            <a:r>
              <a:rPr lang="en" sz="2000">
                <a:latin typeface="Open Sans"/>
                <a:ea typeface="Open Sans"/>
                <a:cs typeface="Open Sans"/>
                <a:sym typeface="Open Sans"/>
              </a:rPr>
              <a:t> function! Nifty!</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Run the program again. What happens now?</a:t>
            </a:r>
            <a:endParaRPr sz="2000">
              <a:latin typeface="Open Sans"/>
              <a:ea typeface="Open Sans"/>
              <a:cs typeface="Open Sans"/>
              <a:sym typeface="Open Sans"/>
            </a:endParaRPr>
          </a:p>
        </p:txBody>
      </p:sp>
      <p:sp>
        <p:nvSpPr>
          <p:cNvPr id="670" name="Google Shape;670;p77"/>
          <p:cNvSpPr txBox="1"/>
          <p:nvPr/>
        </p:nvSpPr>
        <p:spPr>
          <a:xfrm>
            <a:off x="372725" y="1250875"/>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Go back to the code and add a piece on </a:t>
            </a:r>
            <a:r>
              <a:rPr b="1" lang="en" sz="2000">
                <a:latin typeface="Open Sans"/>
                <a:ea typeface="Open Sans"/>
                <a:cs typeface="Open Sans"/>
                <a:sym typeface="Open Sans"/>
              </a:rPr>
              <a:t>Line </a:t>
            </a:r>
            <a:r>
              <a:rPr b="1" lang="en" sz="2000">
                <a:latin typeface="Open Sans"/>
                <a:ea typeface="Open Sans"/>
                <a:cs typeface="Open Sans"/>
                <a:sym typeface="Open Sans"/>
              </a:rPr>
              <a:t>5-6</a:t>
            </a:r>
            <a:r>
              <a:rPr b="1" lang="en" sz="2000">
                <a:latin typeface="Open Sans"/>
                <a:ea typeface="Open Sans"/>
                <a:cs typeface="Open Sans"/>
                <a:sym typeface="Open Sans"/>
              </a:rPr>
              <a:t>:</a:t>
            </a:r>
            <a:endParaRPr b="1" sz="2000">
              <a:latin typeface="Open Sans"/>
              <a:ea typeface="Open Sans"/>
              <a:cs typeface="Open Sans"/>
              <a:sym typeface="Open Sans"/>
            </a:endParaRPr>
          </a:p>
        </p:txBody>
      </p:sp>
      <p:sp>
        <p:nvSpPr>
          <p:cNvPr id="671" name="Google Shape;671;p77"/>
          <p:cNvSpPr txBox="1"/>
          <p:nvPr/>
        </p:nvSpPr>
        <p:spPr>
          <a:xfrm>
            <a:off x="409275" y="4267900"/>
            <a:ext cx="86544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b="1" sz="2000">
              <a:latin typeface="Open Sans"/>
              <a:ea typeface="Open Sans"/>
              <a:cs typeface="Open Sans"/>
              <a:sym typeface="Open Sans"/>
            </a:endParaRPr>
          </a:p>
        </p:txBody>
      </p:sp>
      <p:grpSp>
        <p:nvGrpSpPr>
          <p:cNvPr id="672" name="Google Shape;672;p77"/>
          <p:cNvGrpSpPr/>
          <p:nvPr/>
        </p:nvGrpSpPr>
        <p:grpSpPr>
          <a:xfrm>
            <a:off x="810520" y="2680741"/>
            <a:ext cx="7851893" cy="1817918"/>
            <a:chOff x="1408492" y="3708292"/>
            <a:chExt cx="5747671" cy="2509896"/>
          </a:xfrm>
        </p:grpSpPr>
        <p:grpSp>
          <p:nvGrpSpPr>
            <p:cNvPr id="673" name="Google Shape;673;p77"/>
            <p:cNvGrpSpPr/>
            <p:nvPr/>
          </p:nvGrpSpPr>
          <p:grpSpPr>
            <a:xfrm>
              <a:off x="1408492" y="3708292"/>
              <a:ext cx="5412478" cy="2457362"/>
              <a:chOff x="1248950" y="4479490"/>
              <a:chExt cx="6322250" cy="2903996"/>
            </a:xfrm>
          </p:grpSpPr>
          <p:grpSp>
            <p:nvGrpSpPr>
              <p:cNvPr id="674" name="Google Shape;674;p77"/>
              <p:cNvGrpSpPr/>
              <p:nvPr/>
            </p:nvGrpSpPr>
            <p:grpSpPr>
              <a:xfrm>
                <a:off x="1248950" y="4479490"/>
                <a:ext cx="6322250" cy="2903996"/>
                <a:chOff x="1248950" y="4479490"/>
                <a:chExt cx="6322250" cy="2903996"/>
              </a:xfrm>
            </p:grpSpPr>
            <p:sp>
              <p:nvSpPr>
                <p:cNvPr id="675" name="Google Shape;675;p77"/>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7"/>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7"/>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77"/>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7"/>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7"/>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77"/>
            <p:cNvGrpSpPr/>
            <p:nvPr/>
          </p:nvGrpSpPr>
          <p:grpSpPr>
            <a:xfrm>
              <a:off x="1408548" y="3911754"/>
              <a:ext cx="5747615" cy="2306435"/>
              <a:chOff x="1410877" y="2582326"/>
              <a:chExt cx="5633260" cy="2767500"/>
            </a:xfrm>
          </p:grpSpPr>
          <p:sp>
            <p:nvSpPr>
              <p:cNvPr id="682" name="Google Shape;682;p77"/>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683" name="Google Shape;683;p77"/>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create_full_name(first_name, last_name):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full_name = first_name.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 + “ “ + last_name.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5EA5E5"/>
                    </a:solidFill>
                    <a:latin typeface="Consolas"/>
                    <a:ea typeface="Consolas"/>
                    <a:cs typeface="Consolas"/>
                    <a:sym typeface="Consolas"/>
                  </a:rPr>
                  <a:t>r</a:t>
                </a:r>
                <a:r>
                  <a:rPr lang="en" sz="1600">
                    <a:solidFill>
                      <a:srgbClr val="5EA5E5"/>
                    </a:solidFill>
                    <a:latin typeface="Consolas"/>
                    <a:ea typeface="Consolas"/>
                    <a:cs typeface="Consolas"/>
                    <a:sym typeface="Consolas"/>
                  </a:rPr>
                  <a:t>eturn</a:t>
                </a:r>
                <a:r>
                  <a:rPr lang="en" sz="1600">
                    <a:solidFill>
                      <a:srgbClr val="FFFFFF"/>
                    </a:solidFill>
                    <a:latin typeface="Consolas"/>
                    <a:ea typeface="Consolas"/>
                    <a:cs typeface="Consolas"/>
                    <a:sym typeface="Consolas"/>
                  </a:rPr>
                  <a:t> full_name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r</a:t>
                </a:r>
                <a:r>
                  <a:rPr lang="en" sz="1600">
                    <a:solidFill>
                      <a:srgbClr val="FFFFFF"/>
                    </a:solidFill>
                    <a:latin typeface="Consolas"/>
                    <a:ea typeface="Consolas"/>
                    <a:cs typeface="Consolas"/>
                    <a:sym typeface="Consolas"/>
                  </a:rPr>
                  <a:t>esult = create_full_name(“</a:t>
                </a:r>
                <a:r>
                  <a:rPr lang="en" sz="1600">
                    <a:solidFill>
                      <a:srgbClr val="FF0000"/>
                    </a:solidFill>
                    <a:latin typeface="Consolas"/>
                    <a:ea typeface="Consolas"/>
                    <a:cs typeface="Consolas"/>
                    <a:sym typeface="Consolas"/>
                  </a:rPr>
                  <a:t>Neil</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Armstrong</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print(result)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78"/>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Cool, now you know a little bit about functions! </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talk about loops!</a:t>
            </a:r>
            <a:endParaRPr b="1" i="1" sz="3000">
              <a:solidFill>
                <a:schemeClr val="lt1"/>
              </a:solidFill>
              <a:latin typeface="Open Sans"/>
              <a:ea typeface="Open Sans"/>
              <a:cs typeface="Open Sans"/>
              <a:sym typeface="Open Sans"/>
            </a:endParaRPr>
          </a:p>
        </p:txBody>
      </p:sp>
      <p:sp>
        <p:nvSpPr>
          <p:cNvPr id="689" name="Google Shape;689;p7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79"/>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Code Review: </a:t>
            </a:r>
            <a:r>
              <a:rPr lang="en" sz="3000">
                <a:latin typeface="Courier New"/>
                <a:ea typeface="Courier New"/>
                <a:cs typeface="Courier New"/>
                <a:sym typeface="Courier New"/>
              </a:rPr>
              <a:t>loops.py</a:t>
            </a:r>
            <a:endParaRPr sz="3000">
              <a:latin typeface="Courier New"/>
              <a:ea typeface="Courier New"/>
              <a:cs typeface="Courier New"/>
              <a:sym typeface="Courier New"/>
            </a:endParaRPr>
          </a:p>
        </p:txBody>
      </p:sp>
      <p:sp>
        <p:nvSpPr>
          <p:cNvPr id="695" name="Google Shape;695;p79"/>
          <p:cNvSpPr txBox="1"/>
          <p:nvPr/>
        </p:nvSpPr>
        <p:spPr>
          <a:xfrm>
            <a:off x="425800" y="2097425"/>
            <a:ext cx="4131300" cy="26607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Click on </a:t>
            </a:r>
            <a:r>
              <a:rPr b="1" lang="en" sz="2000">
                <a:latin typeface="Consolas"/>
                <a:ea typeface="Consolas"/>
                <a:cs typeface="Consolas"/>
                <a:sym typeface="Consolas"/>
              </a:rPr>
              <a:t>loops.py.</a:t>
            </a:r>
            <a:endParaRPr b="1" sz="2000">
              <a:latin typeface="Consolas"/>
              <a:ea typeface="Consolas"/>
              <a:cs typeface="Consolas"/>
              <a:sym typeface="Consolas"/>
            </a:endParaRPr>
          </a:p>
          <a:p>
            <a:pPr indent="-355600" lvl="0" marL="457200" rtl="0" algn="l">
              <a:spcBef>
                <a:spcPts val="1000"/>
              </a:spcBef>
              <a:spcAft>
                <a:spcPts val="0"/>
              </a:spcAft>
              <a:buSzPts val="2000"/>
              <a:buFont typeface="Open Sans"/>
              <a:buChar char="●"/>
            </a:pPr>
            <a:r>
              <a:rPr lang="en" sz="2000">
                <a:latin typeface="Open Sans"/>
                <a:ea typeface="Open Sans"/>
                <a:cs typeface="Open Sans"/>
                <a:sym typeface="Open Sans"/>
              </a:rPr>
              <a:t>What do you think this code does? </a:t>
            </a:r>
            <a:endParaRPr sz="2000">
              <a:latin typeface="Open Sans"/>
              <a:ea typeface="Open Sans"/>
              <a:cs typeface="Open Sans"/>
              <a:sym typeface="Open Sans"/>
            </a:endParaRPr>
          </a:p>
          <a:p>
            <a:pPr indent="-355600" lvl="0" marL="457200" rtl="0" algn="l">
              <a:spcBef>
                <a:spcPts val="1000"/>
              </a:spcBef>
              <a:spcAft>
                <a:spcPts val="1000"/>
              </a:spcAft>
              <a:buSzPts val="2000"/>
              <a:buFont typeface="Open Sans"/>
              <a:buChar char="●"/>
            </a:pPr>
            <a:r>
              <a:rPr lang="en" sz="2000">
                <a:latin typeface="Open Sans"/>
                <a:ea typeface="Open Sans"/>
                <a:cs typeface="Open Sans"/>
                <a:sym typeface="Open Sans"/>
              </a:rPr>
              <a:t>To test it, enter</a:t>
            </a:r>
            <a:br>
              <a:rPr lang="en" sz="2000">
                <a:latin typeface="Open Sans"/>
                <a:ea typeface="Open Sans"/>
                <a:cs typeface="Open Sans"/>
                <a:sym typeface="Open Sans"/>
              </a:rPr>
            </a:br>
            <a:r>
              <a:rPr lang="en" sz="2000">
                <a:latin typeface="Open Sans"/>
                <a:ea typeface="Open Sans"/>
                <a:cs typeface="Open Sans"/>
                <a:sym typeface="Open Sans"/>
              </a:rPr>
              <a:t> </a:t>
            </a:r>
            <a:r>
              <a:rPr b="1" lang="en" sz="2000">
                <a:latin typeface="Courier New"/>
                <a:ea typeface="Courier New"/>
                <a:cs typeface="Courier New"/>
                <a:sym typeface="Courier New"/>
              </a:rPr>
              <a:t>python loops.py</a:t>
            </a:r>
            <a:r>
              <a:rPr lang="en" sz="2000">
                <a:latin typeface="Open Sans"/>
                <a:ea typeface="Open Sans"/>
                <a:cs typeface="Open Sans"/>
                <a:sym typeface="Open Sans"/>
              </a:rPr>
              <a:t> </a:t>
            </a:r>
            <a:br>
              <a:rPr lang="en" sz="2000">
                <a:latin typeface="Open Sans"/>
                <a:ea typeface="Open Sans"/>
                <a:cs typeface="Open Sans"/>
                <a:sym typeface="Open Sans"/>
              </a:rPr>
            </a:br>
            <a:r>
              <a:rPr lang="en" sz="2000">
                <a:latin typeface="Open Sans"/>
                <a:ea typeface="Open Sans"/>
                <a:cs typeface="Open Sans"/>
                <a:sym typeface="Open Sans"/>
              </a:rPr>
              <a:t>in your console! </a:t>
            </a:r>
            <a:endParaRPr sz="2000">
              <a:latin typeface="Open Sans"/>
              <a:ea typeface="Open Sans"/>
              <a:cs typeface="Open Sans"/>
              <a:sym typeface="Open Sans"/>
            </a:endParaRPr>
          </a:p>
        </p:txBody>
      </p:sp>
      <p:pic>
        <p:nvPicPr>
          <p:cNvPr id="696" name="Google Shape;696;p79"/>
          <p:cNvPicPr preferRelativeResize="0"/>
          <p:nvPr/>
        </p:nvPicPr>
        <p:blipFill>
          <a:blip r:embed="rId3">
            <a:alphaModFix/>
          </a:blip>
          <a:stretch>
            <a:fillRect/>
          </a:stretch>
        </p:blipFill>
        <p:spPr>
          <a:xfrm>
            <a:off x="772588" y="4892475"/>
            <a:ext cx="3437724" cy="1322200"/>
          </a:xfrm>
          <a:prstGeom prst="rect">
            <a:avLst/>
          </a:prstGeom>
          <a:noFill/>
          <a:ln cap="flat" cmpd="sng" w="19050">
            <a:solidFill>
              <a:schemeClr val="dk2"/>
            </a:solidFill>
            <a:prstDash val="solid"/>
            <a:round/>
            <a:headEnd len="sm" w="sm" type="none"/>
            <a:tailEnd len="sm" w="sm" type="none"/>
          </a:ln>
        </p:spPr>
      </p:pic>
      <p:grpSp>
        <p:nvGrpSpPr>
          <p:cNvPr id="697" name="Google Shape;697;p79"/>
          <p:cNvGrpSpPr/>
          <p:nvPr/>
        </p:nvGrpSpPr>
        <p:grpSpPr>
          <a:xfrm>
            <a:off x="4623043" y="2305502"/>
            <a:ext cx="4376593" cy="2960924"/>
            <a:chOff x="1408492" y="3708292"/>
            <a:chExt cx="6111706" cy="2509896"/>
          </a:xfrm>
        </p:grpSpPr>
        <p:grpSp>
          <p:nvGrpSpPr>
            <p:cNvPr id="698" name="Google Shape;698;p79"/>
            <p:cNvGrpSpPr/>
            <p:nvPr/>
          </p:nvGrpSpPr>
          <p:grpSpPr>
            <a:xfrm>
              <a:off x="1408492" y="3708292"/>
              <a:ext cx="5412478" cy="2457362"/>
              <a:chOff x="1248950" y="4479490"/>
              <a:chExt cx="6322250" cy="2903996"/>
            </a:xfrm>
          </p:grpSpPr>
          <p:grpSp>
            <p:nvGrpSpPr>
              <p:cNvPr id="699" name="Google Shape;699;p79"/>
              <p:cNvGrpSpPr/>
              <p:nvPr/>
            </p:nvGrpSpPr>
            <p:grpSpPr>
              <a:xfrm>
                <a:off x="1248950" y="4479490"/>
                <a:ext cx="6322250" cy="2903996"/>
                <a:chOff x="1248950" y="4479490"/>
                <a:chExt cx="6322250" cy="2903996"/>
              </a:xfrm>
            </p:grpSpPr>
            <p:sp>
              <p:nvSpPr>
                <p:cNvPr id="700" name="Google Shape;700;p79"/>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9"/>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9"/>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79"/>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9"/>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9"/>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79"/>
            <p:cNvGrpSpPr/>
            <p:nvPr/>
          </p:nvGrpSpPr>
          <p:grpSpPr>
            <a:xfrm>
              <a:off x="1408535" y="3911753"/>
              <a:ext cx="6111663" cy="2306435"/>
              <a:chOff x="1410865" y="2582325"/>
              <a:chExt cx="5990065" cy="2767500"/>
            </a:xfrm>
          </p:grpSpPr>
          <p:sp>
            <p:nvSpPr>
              <p:cNvPr id="707" name="Google Shape;707;p79"/>
              <p:cNvSpPr txBox="1"/>
              <p:nvPr/>
            </p:nvSpPr>
            <p:spPr>
              <a:xfrm>
                <a:off x="1410865" y="2582325"/>
                <a:ext cx="575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9</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p:txBody>
          </p:sp>
          <p:sp>
            <p:nvSpPr>
              <p:cNvPr id="708" name="Google Shape;708;p79"/>
              <p:cNvSpPr txBox="1"/>
              <p:nvPr/>
            </p:nvSpPr>
            <p:spPr>
              <a:xfrm>
                <a:off x="1947829" y="2583194"/>
                <a:ext cx="54531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a:t>
                </a:r>
                <a:r>
                  <a:rPr lang="en" sz="1600">
                    <a:solidFill>
                      <a:srgbClr val="FFFFFF"/>
                    </a:solidFill>
                    <a:latin typeface="Consolas"/>
                    <a:ea typeface="Consolas"/>
                    <a:cs typeface="Consolas"/>
                    <a:sym typeface="Consolas"/>
                  </a:rPr>
                  <a:t>rint(“</a:t>
                </a:r>
                <a:r>
                  <a:rPr lang="en" sz="1600">
                    <a:solidFill>
                      <a:srgbClr val="FF0000"/>
                    </a:solidFill>
                    <a:latin typeface="Consolas"/>
                    <a:ea typeface="Consolas"/>
                    <a:cs typeface="Consolas"/>
                    <a:sym typeface="Consolas"/>
                  </a:rPr>
                  <a:t>Day 1</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2</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3</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4</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5</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6</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7</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8</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9</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10</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80"/>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just happened? </a:t>
            </a:r>
            <a:endParaRPr sz="3000"/>
          </a:p>
        </p:txBody>
      </p:sp>
      <p:sp>
        <p:nvSpPr>
          <p:cNvPr id="714" name="Google Shape;714;p80"/>
          <p:cNvSpPr txBox="1"/>
          <p:nvPr/>
        </p:nvSpPr>
        <p:spPr>
          <a:xfrm>
            <a:off x="264750" y="1536100"/>
            <a:ext cx="8614500" cy="14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In the previous file, we had to write 10 separate lines of code to get the program to print Day 1, Day 2, etc. However, the only thing different on each line was the number. Imagine if we had to print 100 days! This would be awful.  Is there a better way? </a:t>
            </a:r>
            <a:endParaRPr sz="20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161550" y="17936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chemeClr val="lt1"/>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chemeClr val="lt1"/>
                </a:solidFill>
                <a:latin typeface="Open Sans"/>
                <a:ea typeface="Open Sans"/>
                <a:cs typeface="Open Sans"/>
                <a:sym typeface="Open Sans"/>
              </a:rPr>
              <a:t> is to Empower Hackers.</a:t>
            </a:r>
            <a:endParaRPr b="1" i="1" sz="3000">
              <a:solidFill>
                <a:schemeClr val="lt1"/>
              </a:solidFill>
              <a:latin typeface="Open Sans"/>
              <a:ea typeface="Open Sans"/>
              <a:cs typeface="Open Sans"/>
              <a:sym typeface="Open Sans"/>
            </a:endParaRPr>
          </a:p>
        </p:txBody>
      </p:sp>
      <p:sp>
        <p:nvSpPr>
          <p:cNvPr id="240" name="Google Shape;240;p36"/>
          <p:cNvSpPr/>
          <p:nvPr/>
        </p:nvSpPr>
        <p:spPr>
          <a:xfrm>
            <a:off x="32782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EAEAEA"/>
                </a:solidFill>
                <a:latin typeface="Open Sans"/>
                <a:ea typeface="Open Sans"/>
                <a:cs typeface="Open Sans"/>
                <a:sym typeface="Open Sans"/>
              </a:rPr>
              <a:t>65,000</a:t>
            </a:r>
            <a:r>
              <a:rPr b="1" lang="en" sz="3600">
                <a:solidFill>
                  <a:srgbClr val="EAEAEA"/>
                </a:solidFill>
                <a:latin typeface="Open Sans"/>
                <a:ea typeface="Open Sans"/>
                <a:cs typeface="Open Sans"/>
                <a:sym typeface="Open Sans"/>
              </a:rPr>
              <a:t>+</a:t>
            </a:r>
            <a:endParaRPr b="1" sz="3600">
              <a:solidFill>
                <a:srgbClr val="EAEAEA"/>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241" name="Google Shape;241;p36"/>
          <p:cNvSpPr/>
          <p:nvPr/>
        </p:nvSpPr>
        <p:spPr>
          <a:xfrm>
            <a:off x="3293550"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EAEAEA"/>
                </a:solidFill>
                <a:latin typeface="Open Sans"/>
                <a:ea typeface="Open Sans"/>
                <a:cs typeface="Open Sans"/>
                <a:sym typeface="Open Sans"/>
              </a:rPr>
              <a:t>12,000</a:t>
            </a:r>
            <a:r>
              <a:rPr b="1" lang="en" sz="3600">
                <a:solidFill>
                  <a:srgbClr val="EAEAEA"/>
                </a:solidFill>
                <a:latin typeface="Open Sans"/>
                <a:ea typeface="Open Sans"/>
                <a:cs typeface="Open Sans"/>
                <a:sym typeface="Open Sans"/>
              </a:rPr>
              <a:t>+</a:t>
            </a:r>
            <a:endParaRPr b="1" sz="4800">
              <a:solidFill>
                <a:srgbClr val="EAEAEA"/>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242" name="Google Shape;242;p36"/>
          <p:cNvSpPr/>
          <p:nvPr/>
        </p:nvSpPr>
        <p:spPr>
          <a:xfrm>
            <a:off x="625927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EAEAEA"/>
                </a:solidFill>
                <a:latin typeface="Open Sans"/>
                <a:ea typeface="Open Sans"/>
                <a:cs typeface="Open Sans"/>
                <a:sym typeface="Open Sans"/>
              </a:rPr>
              <a:t>400</a:t>
            </a:r>
            <a:r>
              <a:rPr b="1" lang="en" sz="3600">
                <a:solidFill>
                  <a:srgbClr val="EAEAEA"/>
                </a:solidFill>
                <a:latin typeface="Open Sans"/>
                <a:ea typeface="Open Sans"/>
                <a:cs typeface="Open Sans"/>
                <a:sym typeface="Open Sans"/>
              </a:rPr>
              <a:t>+</a:t>
            </a:r>
            <a:endParaRPr b="1" sz="4800">
              <a:solidFill>
                <a:srgbClr val="EAEAEA"/>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CITIES</a:t>
            </a:r>
            <a:endParaRPr/>
          </a:p>
        </p:txBody>
      </p:sp>
      <p:pic>
        <p:nvPicPr>
          <p:cNvPr id="243" name="Google Shape;243;p36"/>
          <p:cNvPicPr preferRelativeResize="0"/>
          <p:nvPr/>
        </p:nvPicPr>
        <p:blipFill>
          <a:blip r:embed="rId3">
            <a:alphaModFix/>
          </a:blip>
          <a:stretch>
            <a:fillRect/>
          </a:stretch>
        </p:blipFill>
        <p:spPr>
          <a:xfrm>
            <a:off x="3293548" y="366350"/>
            <a:ext cx="2556899" cy="1076763"/>
          </a:xfrm>
          <a:prstGeom prst="rect">
            <a:avLst/>
          </a:prstGeom>
          <a:noFill/>
          <a:ln>
            <a:noFill/>
          </a:ln>
        </p:spPr>
      </p:pic>
      <p:sp>
        <p:nvSpPr>
          <p:cNvPr id="244" name="Google Shape;244;p36"/>
          <p:cNvSpPr txBox="1"/>
          <p:nvPr/>
        </p:nvSpPr>
        <p:spPr>
          <a:xfrm>
            <a:off x="80850" y="56352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chemeClr val="lt1"/>
                </a:solidFill>
                <a:latin typeface="Open Sans"/>
                <a:ea typeface="Open Sans"/>
                <a:cs typeface="Open Sans"/>
                <a:sym typeface="Open Sans"/>
              </a:rPr>
              <a:t>We hope you learn something awesome today!</a:t>
            </a:r>
            <a:endParaRPr b="1" i="1" sz="22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2200">
                <a:solidFill>
                  <a:schemeClr val="lt1"/>
                </a:solidFill>
                <a:latin typeface="Open Sans"/>
                <a:ea typeface="Open Sans"/>
                <a:cs typeface="Open Sans"/>
                <a:sym typeface="Open Sans"/>
              </a:rPr>
              <a:t>Find more resources: http://mlh.io/</a:t>
            </a:r>
            <a:endParaRPr i="1" sz="2200">
              <a:solidFill>
                <a:schemeClr val="lt1"/>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81"/>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just happened? </a:t>
            </a:r>
            <a:endParaRPr sz="3000"/>
          </a:p>
        </p:txBody>
      </p:sp>
      <p:sp>
        <p:nvSpPr>
          <p:cNvPr id="720" name="Google Shape;720;p81"/>
          <p:cNvSpPr txBox="1"/>
          <p:nvPr/>
        </p:nvSpPr>
        <p:spPr>
          <a:xfrm>
            <a:off x="264750" y="1536100"/>
            <a:ext cx="8614500" cy="14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In the previous file, we had to write 10 separate lines of code to get the program to print Day 1, Day 2, etc. However, the only thing different on each line was the number. Imagine if we had to print 100 days! This would be awful.  Is there a better way? </a:t>
            </a:r>
            <a:endParaRPr sz="2000">
              <a:latin typeface="Open Sans"/>
              <a:ea typeface="Open Sans"/>
              <a:cs typeface="Open Sans"/>
              <a:sym typeface="Open Sans"/>
            </a:endParaRPr>
          </a:p>
        </p:txBody>
      </p:sp>
      <p:sp>
        <p:nvSpPr>
          <p:cNvPr id="721" name="Google Shape;721;p81"/>
          <p:cNvSpPr txBox="1"/>
          <p:nvPr>
            <p:ph type="title"/>
          </p:nvPr>
        </p:nvSpPr>
        <p:spPr>
          <a:xfrm>
            <a:off x="161550" y="308942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LOOPS! </a:t>
            </a:r>
            <a:endParaRPr sz="3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82"/>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just happened? </a:t>
            </a:r>
            <a:endParaRPr sz="3000"/>
          </a:p>
        </p:txBody>
      </p:sp>
      <p:sp>
        <p:nvSpPr>
          <p:cNvPr id="727" name="Google Shape;727;p82"/>
          <p:cNvSpPr txBox="1"/>
          <p:nvPr/>
        </p:nvSpPr>
        <p:spPr>
          <a:xfrm>
            <a:off x="264750" y="4040050"/>
            <a:ext cx="8614500" cy="9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Sometimes in programming you want to do the same task over and over again. A loop is an easy way to tell your program to do that. </a:t>
            </a:r>
            <a:endParaRPr sz="2000">
              <a:latin typeface="Open Sans"/>
              <a:ea typeface="Open Sans"/>
              <a:cs typeface="Open Sans"/>
              <a:sym typeface="Open Sans"/>
            </a:endParaRPr>
          </a:p>
        </p:txBody>
      </p:sp>
      <p:sp>
        <p:nvSpPr>
          <p:cNvPr id="728" name="Google Shape;728;p82"/>
          <p:cNvSpPr txBox="1"/>
          <p:nvPr/>
        </p:nvSpPr>
        <p:spPr>
          <a:xfrm>
            <a:off x="264750" y="1536100"/>
            <a:ext cx="8614500" cy="14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In the previous file, we had to write 10 separate lines of code to get the program to print Day 1, Day 2, etc. However, the only thing different on each line was the number. Imagine if we had to print 100 days! This would be awful.  Is there a better way? </a:t>
            </a:r>
            <a:endParaRPr sz="2000">
              <a:latin typeface="Open Sans"/>
              <a:ea typeface="Open Sans"/>
              <a:cs typeface="Open Sans"/>
              <a:sym typeface="Open Sans"/>
            </a:endParaRPr>
          </a:p>
        </p:txBody>
      </p:sp>
      <p:sp>
        <p:nvSpPr>
          <p:cNvPr id="729" name="Google Shape;729;p82"/>
          <p:cNvSpPr txBox="1"/>
          <p:nvPr>
            <p:ph type="title"/>
          </p:nvPr>
        </p:nvSpPr>
        <p:spPr>
          <a:xfrm>
            <a:off x="161550" y="308942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LOOPS! </a:t>
            </a:r>
            <a:endParaRPr sz="3000"/>
          </a:p>
        </p:txBody>
      </p:sp>
      <p:grpSp>
        <p:nvGrpSpPr>
          <p:cNvPr id="730" name="Google Shape;730;p82"/>
          <p:cNvGrpSpPr/>
          <p:nvPr/>
        </p:nvGrpSpPr>
        <p:grpSpPr>
          <a:xfrm>
            <a:off x="288267" y="5284384"/>
            <a:ext cx="8567466" cy="1392474"/>
            <a:chOff x="174700" y="3273600"/>
            <a:chExt cx="4195214" cy="1079688"/>
          </a:xfrm>
        </p:grpSpPr>
        <p:grpSp>
          <p:nvGrpSpPr>
            <p:cNvPr id="731" name="Google Shape;731;p82"/>
            <p:cNvGrpSpPr/>
            <p:nvPr/>
          </p:nvGrpSpPr>
          <p:grpSpPr>
            <a:xfrm>
              <a:off x="174706" y="3621588"/>
              <a:ext cx="4195208" cy="731700"/>
              <a:chOff x="160481" y="-12"/>
              <a:chExt cx="5525100" cy="731700"/>
            </a:xfrm>
          </p:grpSpPr>
          <p:sp>
            <p:nvSpPr>
              <p:cNvPr id="732" name="Google Shape;732;p82"/>
              <p:cNvSpPr/>
              <p:nvPr/>
            </p:nvSpPr>
            <p:spPr>
              <a:xfrm>
                <a:off x="160481" y="-12"/>
                <a:ext cx="5525100" cy="731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733" name="Google Shape;733;p82"/>
              <p:cNvSpPr txBox="1"/>
              <p:nvPr/>
            </p:nvSpPr>
            <p:spPr>
              <a:xfrm>
                <a:off x="218231" y="40941"/>
                <a:ext cx="5409600" cy="649800"/>
              </a:xfrm>
              <a:prstGeom prst="rect">
                <a:avLst/>
              </a:prstGeom>
              <a:noFill/>
              <a:ln>
                <a:noFill/>
              </a:ln>
            </p:spPr>
            <p:txBody>
              <a:bodyPr anchorCtr="0" anchor="ctr" bIns="50800" lIns="50800" spcFirstLastPara="1" rIns="50800" wrap="square" tIns="50800">
                <a:noAutofit/>
              </a:bodyPr>
              <a:lstStyle/>
              <a:p>
                <a:pPr indent="0" lvl="0" marL="0" rtl="0" algn="l">
                  <a:lnSpc>
                    <a:spcPct val="125454"/>
                  </a:lnSpc>
                  <a:spcBef>
                    <a:spcPts val="0"/>
                  </a:spcBef>
                  <a:spcAft>
                    <a:spcPts val="0"/>
                  </a:spcAft>
                  <a:buClr>
                    <a:srgbClr val="000000"/>
                  </a:buClr>
                  <a:buSzPts val="1100"/>
                  <a:buFont typeface="Arial"/>
                  <a:buNone/>
                </a:pPr>
                <a:r>
                  <a:rPr b="1" lang="en" sz="1800" u="sng">
                    <a:solidFill>
                      <a:srgbClr val="FFFFFF"/>
                    </a:solidFill>
                    <a:latin typeface="Open Sans"/>
                    <a:ea typeface="Open Sans"/>
                    <a:cs typeface="Open Sans"/>
                    <a:sym typeface="Open Sans"/>
                  </a:rPr>
                  <a:t>loop</a:t>
                </a:r>
                <a:r>
                  <a:rPr b="1" lang="en" sz="1800">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a way to repeat the same task many times in a program, without writing it out each time </a:t>
                </a:r>
                <a:endParaRPr b="1" sz="1800" u="sng">
                  <a:solidFill>
                    <a:srgbClr val="FFFFFF"/>
                  </a:solidFill>
                  <a:latin typeface="Open Sans"/>
                  <a:ea typeface="Open Sans"/>
                  <a:cs typeface="Open Sans"/>
                  <a:sym typeface="Open Sans"/>
                </a:endParaRPr>
              </a:p>
            </p:txBody>
          </p:sp>
        </p:grpSp>
        <p:sp>
          <p:nvSpPr>
            <p:cNvPr id="734" name="Google Shape;734;p82"/>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83"/>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Code Review: </a:t>
            </a:r>
            <a:r>
              <a:rPr lang="en" sz="3000">
                <a:latin typeface="Courier New"/>
                <a:ea typeface="Courier New"/>
                <a:cs typeface="Courier New"/>
                <a:sym typeface="Courier New"/>
              </a:rPr>
              <a:t>loops.py</a:t>
            </a:r>
            <a:endParaRPr sz="3000">
              <a:latin typeface="Courier New"/>
              <a:ea typeface="Courier New"/>
              <a:cs typeface="Courier New"/>
              <a:sym typeface="Courier New"/>
            </a:endParaRPr>
          </a:p>
        </p:txBody>
      </p:sp>
      <p:sp>
        <p:nvSpPr>
          <p:cNvPr id="740" name="Google Shape;740;p83"/>
          <p:cNvSpPr txBox="1"/>
          <p:nvPr/>
        </p:nvSpPr>
        <p:spPr>
          <a:xfrm>
            <a:off x="425800" y="3595950"/>
            <a:ext cx="8113200" cy="22791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Delete all the code in </a:t>
            </a:r>
            <a:r>
              <a:rPr b="1" lang="en" sz="2000">
                <a:solidFill>
                  <a:schemeClr val="dk1"/>
                </a:solidFill>
                <a:latin typeface="Consolas"/>
                <a:ea typeface="Consolas"/>
                <a:cs typeface="Consolas"/>
                <a:sym typeface="Consolas"/>
              </a:rPr>
              <a:t>loops.py</a:t>
            </a:r>
            <a:endParaRPr b="1" sz="2000">
              <a:solidFill>
                <a:schemeClr val="dk1"/>
              </a:solidFill>
              <a:latin typeface="Consolas"/>
              <a:ea typeface="Consolas"/>
              <a:cs typeface="Consolas"/>
              <a:sym typeface="Consolas"/>
            </a:endParaRPr>
          </a:p>
          <a:p>
            <a:pPr indent="-355600" lvl="0" marL="457200" rtl="0" algn="l">
              <a:spcBef>
                <a:spcPts val="1000"/>
              </a:spcBef>
              <a:spcAft>
                <a:spcPts val="0"/>
              </a:spcAft>
              <a:buSzPts val="2000"/>
              <a:buFont typeface="Open Sans"/>
              <a:buChar char="●"/>
            </a:pPr>
            <a:r>
              <a:rPr lang="en" sz="2000">
                <a:latin typeface="Open Sans"/>
                <a:ea typeface="Open Sans"/>
                <a:cs typeface="Open Sans"/>
                <a:sym typeface="Open Sans"/>
              </a:rPr>
              <a:t>Add this code to </a:t>
            </a:r>
            <a:r>
              <a:rPr b="1" lang="en" sz="2000">
                <a:latin typeface="Consolas"/>
                <a:ea typeface="Consolas"/>
                <a:cs typeface="Consolas"/>
                <a:sym typeface="Consolas"/>
              </a:rPr>
              <a:t>loops.py </a:t>
            </a:r>
            <a:r>
              <a:rPr lang="en" sz="2000">
                <a:latin typeface="Open Sans"/>
                <a:ea typeface="Open Sans"/>
                <a:cs typeface="Open Sans"/>
                <a:sym typeface="Open Sans"/>
              </a:rPr>
              <a:t>and run the file.</a:t>
            </a:r>
            <a:endParaRPr sz="2000">
              <a:latin typeface="Open Sans"/>
              <a:ea typeface="Open Sans"/>
              <a:cs typeface="Open Sans"/>
              <a:sym typeface="Open Sans"/>
            </a:endParaRPr>
          </a:p>
          <a:p>
            <a:pPr indent="-355600" lvl="0" marL="457200" rtl="0" algn="l">
              <a:spcBef>
                <a:spcPts val="1000"/>
              </a:spcBef>
              <a:spcAft>
                <a:spcPts val="1000"/>
              </a:spcAft>
              <a:buSzPts val="2000"/>
              <a:buFont typeface="Open Sans"/>
              <a:buChar char="●"/>
            </a:pPr>
            <a:r>
              <a:rPr lang="en" sz="2000">
                <a:latin typeface="Open Sans"/>
                <a:ea typeface="Open Sans"/>
                <a:cs typeface="Open Sans"/>
                <a:sym typeface="Open Sans"/>
              </a:rPr>
              <a:t>Before you view the output in the console, what do you think it will look like?</a:t>
            </a:r>
            <a:endParaRPr sz="2000">
              <a:latin typeface="Open Sans"/>
              <a:ea typeface="Open Sans"/>
              <a:cs typeface="Open Sans"/>
              <a:sym typeface="Open Sans"/>
            </a:endParaRPr>
          </a:p>
        </p:txBody>
      </p:sp>
      <p:grpSp>
        <p:nvGrpSpPr>
          <p:cNvPr id="741" name="Google Shape;741;p83"/>
          <p:cNvGrpSpPr/>
          <p:nvPr/>
        </p:nvGrpSpPr>
        <p:grpSpPr>
          <a:xfrm>
            <a:off x="1991365" y="2036156"/>
            <a:ext cx="4982081" cy="1439174"/>
            <a:chOff x="1408492" y="3708292"/>
            <a:chExt cx="5747671" cy="2509896"/>
          </a:xfrm>
        </p:grpSpPr>
        <p:grpSp>
          <p:nvGrpSpPr>
            <p:cNvPr id="742" name="Google Shape;742;p83"/>
            <p:cNvGrpSpPr/>
            <p:nvPr/>
          </p:nvGrpSpPr>
          <p:grpSpPr>
            <a:xfrm>
              <a:off x="1408492" y="3708292"/>
              <a:ext cx="5412478" cy="2457362"/>
              <a:chOff x="1248950" y="4479490"/>
              <a:chExt cx="6322250" cy="2903996"/>
            </a:xfrm>
          </p:grpSpPr>
          <p:grpSp>
            <p:nvGrpSpPr>
              <p:cNvPr id="743" name="Google Shape;743;p83"/>
              <p:cNvGrpSpPr/>
              <p:nvPr/>
            </p:nvGrpSpPr>
            <p:grpSpPr>
              <a:xfrm>
                <a:off x="1248950" y="4479490"/>
                <a:ext cx="6322250" cy="2903996"/>
                <a:chOff x="1248950" y="4479490"/>
                <a:chExt cx="6322250" cy="2903996"/>
              </a:xfrm>
            </p:grpSpPr>
            <p:sp>
              <p:nvSpPr>
                <p:cNvPr id="744" name="Google Shape;744;p83"/>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3"/>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3"/>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83"/>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3"/>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3"/>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83"/>
            <p:cNvGrpSpPr/>
            <p:nvPr/>
          </p:nvGrpSpPr>
          <p:grpSpPr>
            <a:xfrm>
              <a:off x="1408548" y="3911754"/>
              <a:ext cx="5747615" cy="2306435"/>
              <a:chOff x="1410877" y="2582326"/>
              <a:chExt cx="5633260" cy="2767500"/>
            </a:xfrm>
          </p:grpSpPr>
          <p:sp>
            <p:nvSpPr>
              <p:cNvPr id="751" name="Google Shape;751;p83"/>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752" name="Google Shape;752;p83"/>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a:t>
                </a:r>
                <a:r>
                  <a:rPr lang="en" sz="1600">
                    <a:solidFill>
                      <a:srgbClr val="5EA5E5"/>
                    </a:solidFill>
                    <a:latin typeface="Consolas"/>
                    <a:ea typeface="Consolas"/>
                    <a:cs typeface="Consolas"/>
                    <a:sym typeface="Consolas"/>
                  </a:rPr>
                  <a:t>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(10):</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FFFFFF"/>
                    </a:solidFill>
                    <a:latin typeface="Consolas"/>
                    <a:ea typeface="Consolas"/>
                    <a:cs typeface="Consolas"/>
                    <a:sym typeface="Consolas"/>
                  </a:rPr>
                  <a:t>p</a:t>
                </a:r>
                <a:r>
                  <a:rPr lang="en" sz="1600">
                    <a:solidFill>
                      <a:srgbClr val="FFFFFF"/>
                    </a:solidFill>
                    <a:latin typeface="Consolas"/>
                    <a:ea typeface="Consolas"/>
                    <a:cs typeface="Consolas"/>
                    <a:sym typeface="Consolas"/>
                  </a:rPr>
                  <a:t>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84"/>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happened? </a:t>
            </a:r>
            <a:endParaRPr sz="3000"/>
          </a:p>
        </p:txBody>
      </p:sp>
      <p:sp>
        <p:nvSpPr>
          <p:cNvPr id="758" name="Google Shape;758;p84"/>
          <p:cNvSpPr txBox="1"/>
          <p:nvPr/>
        </p:nvSpPr>
        <p:spPr>
          <a:xfrm>
            <a:off x="432000" y="5003875"/>
            <a:ext cx="8280000" cy="156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Our script printed out the ‘Day’ line 10 times! Not bad for two lines of code.</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However… </a:t>
            </a:r>
            <a:r>
              <a:rPr lang="en" sz="2000">
                <a:latin typeface="Open Sans"/>
                <a:ea typeface="Open Sans"/>
                <a:cs typeface="Open Sans"/>
                <a:sym typeface="Open Sans"/>
              </a:rPr>
              <a:t>Notice anything wrong? </a:t>
            </a:r>
            <a:endParaRPr sz="2000">
              <a:latin typeface="Open Sans"/>
              <a:ea typeface="Open Sans"/>
              <a:cs typeface="Open Sans"/>
              <a:sym typeface="Open Sans"/>
            </a:endParaRPr>
          </a:p>
        </p:txBody>
      </p:sp>
      <p:pic>
        <p:nvPicPr>
          <p:cNvPr id="759" name="Google Shape;759;p84"/>
          <p:cNvPicPr preferRelativeResize="0"/>
          <p:nvPr/>
        </p:nvPicPr>
        <p:blipFill>
          <a:blip r:embed="rId3">
            <a:alphaModFix/>
          </a:blip>
          <a:stretch>
            <a:fillRect/>
          </a:stretch>
        </p:blipFill>
        <p:spPr>
          <a:xfrm>
            <a:off x="2851075" y="1847950"/>
            <a:ext cx="3441850" cy="2485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85"/>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went wrong? </a:t>
            </a:r>
            <a:endParaRPr sz="3000"/>
          </a:p>
        </p:txBody>
      </p:sp>
      <p:sp>
        <p:nvSpPr>
          <p:cNvPr id="765" name="Google Shape;765;p85"/>
          <p:cNvSpPr txBox="1"/>
          <p:nvPr/>
        </p:nvSpPr>
        <p:spPr>
          <a:xfrm>
            <a:off x="372725" y="3613075"/>
            <a:ext cx="8280000" cy="24480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Open Sans"/>
              <a:buChar char="●"/>
            </a:pPr>
            <a:r>
              <a:rPr b="1" lang="en" sz="2000">
                <a:latin typeface="Courier New"/>
                <a:ea typeface="Courier New"/>
                <a:cs typeface="Courier New"/>
                <a:sym typeface="Courier New"/>
              </a:rPr>
              <a:t>loops.py</a:t>
            </a:r>
            <a:r>
              <a:rPr lang="en" sz="2000">
                <a:latin typeface="Open Sans"/>
                <a:ea typeface="Open Sans"/>
                <a:cs typeface="Open Sans"/>
                <a:sym typeface="Open Sans"/>
              </a:rPr>
              <a:t> only printed up to Day 9. Why did this happen? </a:t>
            </a:r>
            <a:endParaRPr sz="2000">
              <a:latin typeface="Open Sans"/>
              <a:ea typeface="Open Sans"/>
              <a:cs typeface="Open Sans"/>
              <a:sym typeface="Open Sans"/>
            </a:endParaRPr>
          </a:p>
          <a:p>
            <a:pPr indent="-355600" lvl="0" marL="457200" rtl="0" algn="l">
              <a:spcBef>
                <a:spcPts val="1000"/>
              </a:spcBef>
              <a:spcAft>
                <a:spcPts val="1000"/>
              </a:spcAft>
              <a:buSzPts val="2000"/>
              <a:buFont typeface="Open Sans"/>
              <a:buChar char="●"/>
            </a:pPr>
            <a:r>
              <a:rPr lang="en" sz="2000">
                <a:latin typeface="Open Sans"/>
                <a:ea typeface="Open Sans"/>
                <a:cs typeface="Open Sans"/>
                <a:sym typeface="Open Sans"/>
              </a:rPr>
              <a:t>When using a range loop in Python,  it prints up to but not including the number in parentheses. This is called an "off by one error," because our program did what we wanted it to except for 1 number. </a:t>
            </a:r>
            <a:endParaRPr sz="2000">
              <a:latin typeface="Open Sans"/>
              <a:ea typeface="Open Sans"/>
              <a:cs typeface="Open Sans"/>
              <a:sym typeface="Open Sans"/>
            </a:endParaRPr>
          </a:p>
        </p:txBody>
      </p:sp>
      <p:grpSp>
        <p:nvGrpSpPr>
          <p:cNvPr id="766" name="Google Shape;766;p85"/>
          <p:cNvGrpSpPr/>
          <p:nvPr/>
        </p:nvGrpSpPr>
        <p:grpSpPr>
          <a:xfrm>
            <a:off x="2157153" y="2027831"/>
            <a:ext cx="4982081" cy="1439174"/>
            <a:chOff x="1408492" y="3708292"/>
            <a:chExt cx="5747671" cy="2509896"/>
          </a:xfrm>
        </p:grpSpPr>
        <p:grpSp>
          <p:nvGrpSpPr>
            <p:cNvPr id="767" name="Google Shape;767;p85"/>
            <p:cNvGrpSpPr/>
            <p:nvPr/>
          </p:nvGrpSpPr>
          <p:grpSpPr>
            <a:xfrm>
              <a:off x="1408492" y="3708292"/>
              <a:ext cx="5412478" cy="2457362"/>
              <a:chOff x="1248950" y="4479490"/>
              <a:chExt cx="6322250" cy="2903996"/>
            </a:xfrm>
          </p:grpSpPr>
          <p:grpSp>
            <p:nvGrpSpPr>
              <p:cNvPr id="768" name="Google Shape;768;p85"/>
              <p:cNvGrpSpPr/>
              <p:nvPr/>
            </p:nvGrpSpPr>
            <p:grpSpPr>
              <a:xfrm>
                <a:off x="1248950" y="4479490"/>
                <a:ext cx="6322250" cy="2903996"/>
                <a:chOff x="1248950" y="4479490"/>
                <a:chExt cx="6322250" cy="2903996"/>
              </a:xfrm>
            </p:grpSpPr>
            <p:sp>
              <p:nvSpPr>
                <p:cNvPr id="769" name="Google Shape;769;p85"/>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5"/>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5"/>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8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85"/>
            <p:cNvGrpSpPr/>
            <p:nvPr/>
          </p:nvGrpSpPr>
          <p:grpSpPr>
            <a:xfrm>
              <a:off x="1408548" y="3911754"/>
              <a:ext cx="5747615" cy="2306435"/>
              <a:chOff x="1410877" y="2582326"/>
              <a:chExt cx="5633260" cy="2767500"/>
            </a:xfrm>
          </p:grpSpPr>
          <p:sp>
            <p:nvSpPr>
              <p:cNvPr id="776" name="Google Shape;776;p85"/>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777" name="Google Shape;777;p85"/>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(10):</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86"/>
          <p:cNvSpPr txBox="1"/>
          <p:nvPr>
            <p:ph type="title"/>
          </p:nvPr>
        </p:nvSpPr>
        <p:spPr>
          <a:xfrm>
            <a:off x="161550" y="63782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a:t>
            </a:r>
            <a:endParaRPr sz="3000"/>
          </a:p>
        </p:txBody>
      </p:sp>
      <p:sp>
        <p:nvSpPr>
          <p:cNvPr id="783" name="Google Shape;783;p86"/>
          <p:cNvSpPr txBox="1"/>
          <p:nvPr/>
        </p:nvSpPr>
        <p:spPr>
          <a:xfrm>
            <a:off x="636300" y="4101675"/>
            <a:ext cx="7871400" cy="104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Get </a:t>
            </a:r>
            <a:r>
              <a:rPr b="1" lang="en" sz="2000">
                <a:latin typeface="Consolas"/>
                <a:ea typeface="Consolas"/>
                <a:cs typeface="Consolas"/>
                <a:sym typeface="Consolas"/>
              </a:rPr>
              <a:t>loops.py</a:t>
            </a:r>
            <a:r>
              <a:rPr lang="en" sz="2000">
                <a:latin typeface="Open Sans"/>
                <a:ea typeface="Open Sans"/>
                <a:cs typeface="Open Sans"/>
                <a:sym typeface="Open Sans"/>
              </a:rPr>
              <a:t> to print through Day 10. </a:t>
            </a:r>
            <a:endParaRPr sz="2000">
              <a:latin typeface="Open Sans"/>
              <a:ea typeface="Open Sans"/>
              <a:cs typeface="Open Sans"/>
              <a:sym typeface="Open Sans"/>
            </a:endParaRPr>
          </a:p>
        </p:txBody>
      </p:sp>
      <p:grpSp>
        <p:nvGrpSpPr>
          <p:cNvPr id="784" name="Google Shape;784;p86"/>
          <p:cNvGrpSpPr/>
          <p:nvPr/>
        </p:nvGrpSpPr>
        <p:grpSpPr>
          <a:xfrm>
            <a:off x="2226131" y="1786023"/>
            <a:ext cx="4691742" cy="1991851"/>
            <a:chOff x="1248950" y="4479490"/>
            <a:chExt cx="6322250" cy="2903996"/>
          </a:xfrm>
        </p:grpSpPr>
        <p:grpSp>
          <p:nvGrpSpPr>
            <p:cNvPr id="785" name="Google Shape;785;p86"/>
            <p:cNvGrpSpPr/>
            <p:nvPr/>
          </p:nvGrpSpPr>
          <p:grpSpPr>
            <a:xfrm>
              <a:off x="1248950" y="4479490"/>
              <a:ext cx="6322250" cy="2903996"/>
              <a:chOff x="1248950" y="4479490"/>
              <a:chExt cx="6322250" cy="2903996"/>
            </a:xfrm>
          </p:grpSpPr>
          <p:sp>
            <p:nvSpPr>
              <p:cNvPr id="786" name="Google Shape;786;p86"/>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6"/>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6"/>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86"/>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6"/>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6"/>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86"/>
          <p:cNvGrpSpPr/>
          <p:nvPr/>
        </p:nvGrpSpPr>
        <p:grpSpPr>
          <a:xfrm>
            <a:off x="2226131" y="1953119"/>
            <a:ext cx="4950680" cy="1322588"/>
            <a:chOff x="1410877" y="2582326"/>
            <a:chExt cx="5597784" cy="2767500"/>
          </a:xfrm>
        </p:grpSpPr>
        <p:sp>
          <p:nvSpPr>
            <p:cNvPr id="793" name="Google Shape;793;p86"/>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794" name="Google Shape;794;p86"/>
            <p:cNvSpPr txBox="1"/>
            <p:nvPr/>
          </p:nvSpPr>
          <p:spPr>
            <a:xfrm>
              <a:off x="1703761" y="2614249"/>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(10):</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8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Solution</a:t>
            </a:r>
            <a:endParaRPr sz="3000"/>
          </a:p>
        </p:txBody>
      </p:sp>
      <p:sp>
        <p:nvSpPr>
          <p:cNvPr id="800" name="Google Shape;800;p87"/>
          <p:cNvSpPr txBox="1"/>
          <p:nvPr/>
        </p:nvSpPr>
        <p:spPr>
          <a:xfrm>
            <a:off x="432000" y="3160400"/>
            <a:ext cx="8280000" cy="15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Change </a:t>
            </a:r>
            <a:r>
              <a:rPr lang="en" sz="2000">
                <a:latin typeface="Consolas"/>
                <a:ea typeface="Consolas"/>
                <a:cs typeface="Consolas"/>
                <a:sym typeface="Consolas"/>
              </a:rPr>
              <a:t>(10)</a:t>
            </a:r>
            <a:r>
              <a:rPr lang="en" sz="2000">
                <a:latin typeface="Open Sans"/>
                <a:ea typeface="Open Sans"/>
                <a:cs typeface="Open Sans"/>
                <a:sym typeface="Open Sans"/>
              </a:rPr>
              <a:t> to </a:t>
            </a:r>
            <a:r>
              <a:rPr lang="en" sz="2000">
                <a:latin typeface="Consolas"/>
                <a:ea typeface="Consolas"/>
                <a:cs typeface="Consolas"/>
                <a:sym typeface="Consolas"/>
              </a:rPr>
              <a:t>(11)</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Run your program again! </a:t>
            </a:r>
            <a:endParaRPr sz="2000">
              <a:latin typeface="Open Sans"/>
              <a:ea typeface="Open Sans"/>
              <a:cs typeface="Open Sans"/>
              <a:sym typeface="Open Sans"/>
            </a:endParaRPr>
          </a:p>
        </p:txBody>
      </p:sp>
      <p:pic>
        <p:nvPicPr>
          <p:cNvPr id="801" name="Google Shape;801;p87"/>
          <p:cNvPicPr preferRelativeResize="0"/>
          <p:nvPr/>
        </p:nvPicPr>
        <p:blipFill>
          <a:blip r:embed="rId3">
            <a:alphaModFix/>
          </a:blip>
          <a:stretch>
            <a:fillRect/>
          </a:stretch>
        </p:blipFill>
        <p:spPr>
          <a:xfrm>
            <a:off x="3193425" y="4416475"/>
            <a:ext cx="2757146" cy="2195800"/>
          </a:xfrm>
          <a:prstGeom prst="rect">
            <a:avLst/>
          </a:prstGeom>
          <a:noFill/>
          <a:ln>
            <a:noFill/>
          </a:ln>
        </p:spPr>
      </p:pic>
      <p:grpSp>
        <p:nvGrpSpPr>
          <p:cNvPr id="802" name="Google Shape;802;p87"/>
          <p:cNvGrpSpPr/>
          <p:nvPr/>
        </p:nvGrpSpPr>
        <p:grpSpPr>
          <a:xfrm>
            <a:off x="2292656" y="1371173"/>
            <a:ext cx="4691742" cy="1991851"/>
            <a:chOff x="1248950" y="4479490"/>
            <a:chExt cx="6322250" cy="2903996"/>
          </a:xfrm>
        </p:grpSpPr>
        <p:grpSp>
          <p:nvGrpSpPr>
            <p:cNvPr id="803" name="Google Shape;803;p87"/>
            <p:cNvGrpSpPr/>
            <p:nvPr/>
          </p:nvGrpSpPr>
          <p:grpSpPr>
            <a:xfrm>
              <a:off x="1248950" y="4479490"/>
              <a:ext cx="6322250" cy="2903996"/>
              <a:chOff x="1248950" y="4479490"/>
              <a:chExt cx="6322250" cy="2903996"/>
            </a:xfrm>
          </p:grpSpPr>
          <p:sp>
            <p:nvSpPr>
              <p:cNvPr id="804" name="Google Shape;804;p87"/>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7"/>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7"/>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87"/>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7"/>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7"/>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87"/>
          <p:cNvGrpSpPr/>
          <p:nvPr/>
        </p:nvGrpSpPr>
        <p:grpSpPr>
          <a:xfrm>
            <a:off x="2292656" y="1538269"/>
            <a:ext cx="4982055" cy="1322588"/>
            <a:chOff x="1410877" y="2582326"/>
            <a:chExt cx="5633260" cy="2767500"/>
          </a:xfrm>
        </p:grpSpPr>
        <p:sp>
          <p:nvSpPr>
            <p:cNvPr id="811" name="Google Shape;811;p87"/>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812" name="Google Shape;812;p87"/>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(11):</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88"/>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We’re making great progress!</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move on to Lists.</a:t>
            </a:r>
            <a:endParaRPr b="1" i="1" sz="3000">
              <a:solidFill>
                <a:schemeClr val="lt1"/>
              </a:solidFill>
              <a:latin typeface="Open Sans"/>
              <a:ea typeface="Open Sans"/>
              <a:cs typeface="Open Sans"/>
              <a:sym typeface="Open Sans"/>
            </a:endParaRPr>
          </a:p>
        </p:txBody>
      </p:sp>
      <p:sp>
        <p:nvSpPr>
          <p:cNvPr id="818" name="Google Shape;818;p8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8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Lists</a:t>
            </a:r>
            <a:r>
              <a:rPr lang="en" sz="3000"/>
              <a:t> </a:t>
            </a:r>
            <a:endParaRPr sz="3000"/>
          </a:p>
        </p:txBody>
      </p:sp>
      <p:sp>
        <p:nvSpPr>
          <p:cNvPr id="824" name="Google Shape;824;p89"/>
          <p:cNvSpPr txBox="1"/>
          <p:nvPr/>
        </p:nvSpPr>
        <p:spPr>
          <a:xfrm>
            <a:off x="372725" y="1675400"/>
            <a:ext cx="8495700" cy="438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Variables store a single value.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What if we wanted to have a list of related variables? Like a list of names, or phone numbers?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This is where </a:t>
            </a:r>
            <a:r>
              <a:rPr b="1" lang="en" sz="2000">
                <a:solidFill>
                  <a:srgbClr val="5EA5E5"/>
                </a:solidFill>
                <a:latin typeface="Open Sans"/>
                <a:ea typeface="Open Sans"/>
                <a:cs typeface="Open Sans"/>
                <a:sym typeface="Open Sans"/>
              </a:rPr>
              <a:t>Lists </a:t>
            </a:r>
            <a:r>
              <a:rPr lang="en" sz="2000">
                <a:latin typeface="Open Sans"/>
                <a:ea typeface="Open Sans"/>
                <a:cs typeface="Open Sans"/>
                <a:sym typeface="Open Sans"/>
              </a:rPr>
              <a:t>come in handy. In other programming </a:t>
            </a:r>
            <a:r>
              <a:rPr lang="en" sz="2000">
                <a:latin typeface="Open Sans"/>
                <a:ea typeface="Open Sans"/>
                <a:cs typeface="Open Sans"/>
                <a:sym typeface="Open Sans"/>
              </a:rPr>
              <a:t>languages</a:t>
            </a:r>
            <a:r>
              <a:rPr lang="en" sz="2000">
                <a:latin typeface="Open Sans"/>
                <a:ea typeface="Open Sans"/>
                <a:cs typeface="Open Sans"/>
                <a:sym typeface="Open Sans"/>
              </a:rPr>
              <a:t>, you might find them called </a:t>
            </a:r>
            <a:r>
              <a:rPr b="1" lang="en" sz="2000">
                <a:solidFill>
                  <a:srgbClr val="5EA5E5"/>
                </a:solidFill>
                <a:latin typeface="Open Sans"/>
                <a:ea typeface="Open Sans"/>
                <a:cs typeface="Open Sans"/>
                <a:sym typeface="Open Sans"/>
              </a:rPr>
              <a:t>Arrays</a:t>
            </a:r>
            <a:r>
              <a:rPr lang="en" sz="2000">
                <a:latin typeface="Open Sans"/>
                <a:ea typeface="Open Sans"/>
                <a:cs typeface="Open Sans"/>
                <a:sym typeface="Open Sans"/>
              </a:rPr>
              <a:t>.</a:t>
            </a:r>
            <a:endParaRPr sz="2000">
              <a:latin typeface="Open Sans"/>
              <a:ea typeface="Open Sans"/>
              <a:cs typeface="Open Sans"/>
              <a:sym typeface="Open Sans"/>
            </a:endParaRPr>
          </a:p>
        </p:txBody>
      </p:sp>
      <p:pic>
        <p:nvPicPr>
          <p:cNvPr id="825" name="Google Shape;825;p89"/>
          <p:cNvPicPr preferRelativeResize="0"/>
          <p:nvPr/>
        </p:nvPicPr>
        <p:blipFill rotWithShape="1">
          <a:blip r:embed="rId3">
            <a:alphaModFix/>
          </a:blip>
          <a:srcRect b="0" l="38333" r="36249" t="0"/>
          <a:stretch/>
        </p:blipFill>
        <p:spPr>
          <a:xfrm rot="5400000">
            <a:off x="4017909" y="1841134"/>
            <a:ext cx="1205325" cy="47421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90"/>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Consolas"/>
                <a:ea typeface="Consolas"/>
                <a:cs typeface="Consolas"/>
                <a:sym typeface="Consolas"/>
              </a:rPr>
              <a:t>lists.py</a:t>
            </a:r>
            <a:r>
              <a:rPr lang="en" sz="3000">
                <a:latin typeface="Consolas"/>
                <a:ea typeface="Consolas"/>
                <a:cs typeface="Consolas"/>
                <a:sym typeface="Consolas"/>
              </a:rPr>
              <a:t> </a:t>
            </a:r>
            <a:endParaRPr sz="3000">
              <a:latin typeface="Consolas"/>
              <a:ea typeface="Consolas"/>
              <a:cs typeface="Consolas"/>
              <a:sym typeface="Consolas"/>
            </a:endParaRPr>
          </a:p>
        </p:txBody>
      </p:sp>
      <p:sp>
        <p:nvSpPr>
          <p:cNvPr id="831" name="Google Shape;831;p90"/>
          <p:cNvSpPr txBox="1"/>
          <p:nvPr/>
        </p:nvSpPr>
        <p:spPr>
          <a:xfrm>
            <a:off x="372725" y="1675400"/>
            <a:ext cx="8495700" cy="18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There’s a few ways we can create Lists in Python. Open up </a:t>
            </a:r>
            <a:r>
              <a:rPr b="1" lang="en" sz="2000">
                <a:latin typeface="Consolas"/>
                <a:ea typeface="Consolas"/>
                <a:cs typeface="Consolas"/>
                <a:sym typeface="Consolas"/>
              </a:rPr>
              <a:t>lists.py</a:t>
            </a:r>
            <a:r>
              <a:rPr lang="en" sz="2000">
                <a:latin typeface="Open Sans"/>
                <a:ea typeface="Open Sans"/>
                <a:cs typeface="Open Sans"/>
                <a:sym typeface="Open Sans"/>
              </a:rPr>
              <a:t> and type in this code:</a:t>
            </a:r>
            <a:endParaRPr sz="2000">
              <a:latin typeface="Open Sans"/>
              <a:ea typeface="Open Sans"/>
              <a:cs typeface="Open Sans"/>
              <a:sym typeface="Open Sans"/>
            </a:endParaRPr>
          </a:p>
        </p:txBody>
      </p:sp>
      <p:sp>
        <p:nvSpPr>
          <p:cNvPr id="832" name="Google Shape;832;p90"/>
          <p:cNvSpPr txBox="1"/>
          <p:nvPr/>
        </p:nvSpPr>
        <p:spPr>
          <a:xfrm>
            <a:off x="372725" y="5424350"/>
            <a:ext cx="8495700" cy="13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Try adding some code to print </a:t>
            </a:r>
            <a:r>
              <a:rPr b="1" lang="en" sz="2000">
                <a:latin typeface="Consolas"/>
                <a:ea typeface="Consolas"/>
                <a:cs typeface="Consolas"/>
                <a:sym typeface="Consolas"/>
              </a:rPr>
              <a:t>names</a:t>
            </a:r>
            <a:r>
              <a:rPr lang="en" sz="2000">
                <a:latin typeface="Open Sans"/>
                <a:ea typeface="Open Sans"/>
                <a:cs typeface="Open Sans"/>
                <a:sym typeface="Open Sans"/>
              </a:rPr>
              <a:t> and </a:t>
            </a:r>
            <a:r>
              <a:rPr b="1" lang="en" sz="2000">
                <a:latin typeface="Consolas"/>
                <a:ea typeface="Consolas"/>
                <a:cs typeface="Consolas"/>
                <a:sym typeface="Consolas"/>
              </a:rPr>
              <a:t>planets</a:t>
            </a:r>
            <a:r>
              <a:rPr lang="en" sz="2000">
                <a:latin typeface="Open Sans"/>
                <a:ea typeface="Open Sans"/>
                <a:cs typeface="Open Sans"/>
                <a:sym typeface="Open Sans"/>
              </a:rPr>
              <a:t>. What does the output look like?</a:t>
            </a:r>
            <a:endParaRPr sz="2000">
              <a:latin typeface="Open Sans"/>
              <a:ea typeface="Open Sans"/>
              <a:cs typeface="Open Sans"/>
              <a:sym typeface="Open Sans"/>
            </a:endParaRPr>
          </a:p>
        </p:txBody>
      </p:sp>
      <p:grpSp>
        <p:nvGrpSpPr>
          <p:cNvPr id="833" name="Google Shape;833;p90"/>
          <p:cNvGrpSpPr/>
          <p:nvPr/>
        </p:nvGrpSpPr>
        <p:grpSpPr>
          <a:xfrm>
            <a:off x="1740417" y="3177227"/>
            <a:ext cx="5619848" cy="1991851"/>
            <a:chOff x="1248950" y="4479490"/>
            <a:chExt cx="6322250" cy="2903996"/>
          </a:xfrm>
        </p:grpSpPr>
        <p:grpSp>
          <p:nvGrpSpPr>
            <p:cNvPr id="834" name="Google Shape;834;p90"/>
            <p:cNvGrpSpPr/>
            <p:nvPr/>
          </p:nvGrpSpPr>
          <p:grpSpPr>
            <a:xfrm>
              <a:off x="1248950" y="4479490"/>
              <a:ext cx="6322250" cy="2903996"/>
              <a:chOff x="1248950" y="4479490"/>
              <a:chExt cx="6322250" cy="2903996"/>
            </a:xfrm>
          </p:grpSpPr>
          <p:sp>
            <p:nvSpPr>
              <p:cNvPr id="835" name="Google Shape;835;p90"/>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90"/>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0"/>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90"/>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90"/>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90"/>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90"/>
          <p:cNvGrpSpPr/>
          <p:nvPr/>
        </p:nvGrpSpPr>
        <p:grpSpPr>
          <a:xfrm>
            <a:off x="1740494" y="3344319"/>
            <a:ext cx="5967876" cy="1322588"/>
            <a:chOff x="1410877" y="2582326"/>
            <a:chExt cx="5633260" cy="2767500"/>
          </a:xfrm>
        </p:grpSpPr>
        <p:sp>
          <p:nvSpPr>
            <p:cNvPr id="842" name="Google Shape;842;p90"/>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843" name="Google Shape;843;p90"/>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95959"/>
                  </a:solidFill>
                  <a:latin typeface="Consolas"/>
                  <a:ea typeface="Consolas"/>
                  <a:cs typeface="Consolas"/>
                  <a:sym typeface="Consolas"/>
                </a:rPr>
                <a:t># Creates an empty list</a:t>
              </a:r>
              <a:endParaRPr sz="1600">
                <a:solidFill>
                  <a:srgbClr val="59595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n</a:t>
              </a:r>
              <a:r>
                <a:rPr lang="en" sz="1600">
                  <a:solidFill>
                    <a:srgbClr val="FFFFFF"/>
                  </a:solidFill>
                  <a:latin typeface="Consolas"/>
                  <a:ea typeface="Consolas"/>
                  <a:cs typeface="Consolas"/>
                  <a:sym typeface="Consolas"/>
                </a:rPr>
                <a:t>ames =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Creates a list with values</a:t>
              </a:r>
              <a:endParaRPr sz="1600">
                <a:solidFill>
                  <a:schemeClr val="dk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 = [“</a:t>
              </a:r>
              <a:r>
                <a:rPr lang="en" sz="1600">
                  <a:solidFill>
                    <a:srgbClr val="FF0000"/>
                  </a:solidFill>
                  <a:latin typeface="Consolas"/>
                  <a:ea typeface="Consolas"/>
                  <a:cs typeface="Consolas"/>
                  <a:sym typeface="Consolas"/>
                </a:rPr>
                <a:t>Mercury</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Venus</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Earth</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Mars</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Why does this</a:t>
            </a:r>
            <a:r>
              <a:rPr b="1" lang="en" sz="3000">
                <a:solidFill>
                  <a:srgbClr val="353535"/>
                </a:solidFill>
                <a:latin typeface="Open Sans"/>
                <a:ea typeface="Open Sans"/>
                <a:cs typeface="Open Sans"/>
                <a:sym typeface="Open Sans"/>
              </a:rPr>
              <a:t> </a:t>
            </a:r>
            <a:r>
              <a:rPr b="1" lang="en" sz="3000">
                <a:solidFill>
                  <a:srgbClr val="5EA5E5"/>
                </a:solidFill>
                <a:latin typeface="Open Sans"/>
                <a:ea typeface="Open Sans"/>
                <a:cs typeface="Open Sans"/>
                <a:sym typeface="Open Sans"/>
              </a:rPr>
              <a:t>matter</a:t>
            </a:r>
            <a:r>
              <a:rPr b="1" lang="en" sz="3000">
                <a:solidFill>
                  <a:srgbClr val="353535"/>
                </a:solidFill>
                <a:latin typeface="Open Sans"/>
                <a:ea typeface="Open Sans"/>
                <a:cs typeface="Open Sans"/>
                <a:sym typeface="Open Sans"/>
              </a:rPr>
              <a:t>?</a:t>
            </a:r>
            <a:endParaRPr b="1" sz="3000">
              <a:solidFill>
                <a:srgbClr val="353535"/>
              </a:solidFill>
              <a:latin typeface="Open Sans"/>
              <a:ea typeface="Open Sans"/>
              <a:cs typeface="Open Sans"/>
              <a:sym typeface="Open Sans"/>
            </a:endParaRPr>
          </a:p>
        </p:txBody>
      </p:sp>
      <p:sp>
        <p:nvSpPr>
          <p:cNvPr id="250" name="Google Shape;250;p37"/>
          <p:cNvSpPr/>
          <p:nvPr/>
        </p:nvSpPr>
        <p:spPr>
          <a:xfrm>
            <a:off x="1140200" y="22084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51" name="Google Shape;251;p37"/>
          <p:cNvSpPr/>
          <p:nvPr/>
        </p:nvSpPr>
        <p:spPr>
          <a:xfrm>
            <a:off x="1140200" y="35751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52" name="Google Shape;252;p37"/>
          <p:cNvSpPr/>
          <p:nvPr/>
        </p:nvSpPr>
        <p:spPr>
          <a:xfrm>
            <a:off x="1140200"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53" name="Google Shape;253;p37"/>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Coding is the new literacy. 	</a:t>
            </a:r>
            <a:endParaRPr sz="2400">
              <a:solidFill>
                <a:srgbClr val="353535"/>
              </a:solidFill>
              <a:latin typeface="Open Sans"/>
              <a:ea typeface="Open Sans"/>
              <a:cs typeface="Open Sans"/>
              <a:sym typeface="Open Sans"/>
            </a:endParaRPr>
          </a:p>
        </p:txBody>
      </p:sp>
      <p:sp>
        <p:nvSpPr>
          <p:cNvPr id="254" name="Google Shape;254;p37"/>
          <p:cNvSpPr txBox="1"/>
          <p:nvPr/>
        </p:nvSpPr>
        <p:spPr>
          <a:xfrm>
            <a:off x="1956525" y="3080200"/>
            <a:ext cx="6069000" cy="142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There are millions of careers where you can earn a lot of money and make a difference that use Python. </a:t>
            </a:r>
            <a:endParaRPr sz="2400">
              <a:solidFill>
                <a:srgbClr val="353535"/>
              </a:solidFill>
              <a:latin typeface="Open Sans"/>
              <a:ea typeface="Open Sans"/>
              <a:cs typeface="Open Sans"/>
              <a:sym typeface="Open Sans"/>
            </a:endParaRPr>
          </a:p>
        </p:txBody>
      </p:sp>
      <p:sp>
        <p:nvSpPr>
          <p:cNvPr id="255" name="Google Shape;255;p37"/>
          <p:cNvSpPr txBox="1"/>
          <p:nvPr/>
        </p:nvSpPr>
        <p:spPr>
          <a:xfrm>
            <a:off x="1956525" y="4719175"/>
            <a:ext cx="68142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Once you learn one programing language, you can learn any!</a:t>
            </a:r>
            <a:endParaRPr sz="2400">
              <a:solidFill>
                <a:srgbClr val="353535"/>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91"/>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Adding Values to Lists</a:t>
            </a:r>
            <a:r>
              <a:rPr lang="en" sz="3000"/>
              <a:t> </a:t>
            </a:r>
            <a:endParaRPr sz="3000"/>
          </a:p>
        </p:txBody>
      </p:sp>
      <p:sp>
        <p:nvSpPr>
          <p:cNvPr id="849" name="Google Shape;849;p91"/>
          <p:cNvSpPr txBox="1"/>
          <p:nvPr/>
        </p:nvSpPr>
        <p:spPr>
          <a:xfrm>
            <a:off x="372725" y="1675400"/>
            <a:ext cx="8495700" cy="12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Once we’ve created a List, we can continue adding values to it by using the </a:t>
            </a:r>
            <a:r>
              <a:rPr b="1" lang="en" sz="2000">
                <a:latin typeface="Consolas"/>
                <a:ea typeface="Consolas"/>
                <a:cs typeface="Consolas"/>
                <a:sym typeface="Consolas"/>
              </a:rPr>
              <a:t>append()</a:t>
            </a:r>
            <a:r>
              <a:rPr lang="en" sz="2000">
                <a:latin typeface="Open Sans"/>
                <a:ea typeface="Open Sans"/>
                <a:cs typeface="Open Sans"/>
                <a:sym typeface="Open Sans"/>
              </a:rPr>
              <a:t> function, like this:</a:t>
            </a:r>
            <a:endParaRPr sz="2000">
              <a:latin typeface="Open Sans"/>
              <a:ea typeface="Open Sans"/>
              <a:cs typeface="Open Sans"/>
              <a:sym typeface="Open Sans"/>
            </a:endParaRPr>
          </a:p>
        </p:txBody>
      </p:sp>
      <p:grpSp>
        <p:nvGrpSpPr>
          <p:cNvPr id="850" name="Google Shape;850;p91"/>
          <p:cNvGrpSpPr/>
          <p:nvPr/>
        </p:nvGrpSpPr>
        <p:grpSpPr>
          <a:xfrm>
            <a:off x="1470622" y="2876539"/>
            <a:ext cx="6202759" cy="2155637"/>
            <a:chOff x="1248950" y="4479490"/>
            <a:chExt cx="6322250" cy="2903996"/>
          </a:xfrm>
        </p:grpSpPr>
        <p:grpSp>
          <p:nvGrpSpPr>
            <p:cNvPr id="851" name="Google Shape;851;p91"/>
            <p:cNvGrpSpPr/>
            <p:nvPr/>
          </p:nvGrpSpPr>
          <p:grpSpPr>
            <a:xfrm>
              <a:off x="1248950" y="4479490"/>
              <a:ext cx="6322250" cy="2903996"/>
              <a:chOff x="1248950" y="4479490"/>
              <a:chExt cx="6322250" cy="2903996"/>
            </a:xfrm>
          </p:grpSpPr>
          <p:sp>
            <p:nvSpPr>
              <p:cNvPr id="852" name="Google Shape;852;p91"/>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1"/>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91"/>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9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9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9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91"/>
          <p:cNvSpPr txBox="1"/>
          <p:nvPr/>
        </p:nvSpPr>
        <p:spPr>
          <a:xfrm>
            <a:off x="1504875" y="3079550"/>
            <a:ext cx="563100" cy="18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9</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p:txBody>
      </p:sp>
      <p:sp>
        <p:nvSpPr>
          <p:cNvPr id="859" name="Google Shape;859;p91"/>
          <p:cNvSpPr txBox="1"/>
          <p:nvPr/>
        </p:nvSpPr>
        <p:spPr>
          <a:xfrm>
            <a:off x="1919084" y="3079549"/>
            <a:ext cx="5754300" cy="15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Creates a list with values</a:t>
            </a:r>
            <a:endParaRPr sz="1600">
              <a:solidFill>
                <a:schemeClr val="dk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a:t>
            </a:r>
            <a:r>
              <a:rPr lang="en" sz="1600">
                <a:solidFill>
                  <a:srgbClr val="FFFFFF"/>
                </a:solidFill>
                <a:latin typeface="Consolas"/>
                <a:ea typeface="Consolas"/>
                <a:cs typeface="Consolas"/>
                <a:sym typeface="Consolas"/>
              </a:rPr>
              <a:t>lanets = [“</a:t>
            </a:r>
            <a:r>
              <a:rPr lang="en" sz="1600">
                <a:solidFill>
                  <a:srgbClr val="FF0000"/>
                </a:solidFill>
                <a:latin typeface="Consolas"/>
                <a:ea typeface="Consolas"/>
                <a:cs typeface="Consolas"/>
                <a:sym typeface="Consolas"/>
              </a:rPr>
              <a:t>Mercury</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Venus</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Earth</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Mars</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Jupiter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Saturn</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print(planets)</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92"/>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Retrieving</a:t>
            </a:r>
            <a:r>
              <a:rPr lang="en" sz="3000"/>
              <a:t> Values from Lists </a:t>
            </a:r>
            <a:endParaRPr sz="3000"/>
          </a:p>
        </p:txBody>
      </p:sp>
      <p:sp>
        <p:nvSpPr>
          <p:cNvPr id="865" name="Google Shape;865;p92"/>
          <p:cNvSpPr txBox="1"/>
          <p:nvPr/>
        </p:nvSpPr>
        <p:spPr>
          <a:xfrm>
            <a:off x="372725" y="1675400"/>
            <a:ext cx="8495700" cy="18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If we </a:t>
            </a:r>
            <a:r>
              <a:rPr b="1" lang="en" sz="2000">
                <a:latin typeface="Consolas"/>
                <a:ea typeface="Consolas"/>
                <a:cs typeface="Consolas"/>
                <a:sym typeface="Consolas"/>
              </a:rPr>
              <a:t>print()</a:t>
            </a:r>
            <a:r>
              <a:rPr lang="en" sz="2000">
                <a:latin typeface="Open Sans"/>
                <a:ea typeface="Open Sans"/>
                <a:cs typeface="Open Sans"/>
                <a:sym typeface="Open Sans"/>
              </a:rPr>
              <a:t> our list, we get all of the contents. What if we only want a single value from the list?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Thankfully for us, Python Lists maintain an </a:t>
            </a:r>
            <a:r>
              <a:rPr b="1" lang="en" sz="2000">
                <a:solidFill>
                  <a:srgbClr val="5EA5E5"/>
                </a:solidFill>
                <a:latin typeface="Open Sans"/>
                <a:ea typeface="Open Sans"/>
                <a:cs typeface="Open Sans"/>
                <a:sym typeface="Open Sans"/>
              </a:rPr>
              <a:t>index</a:t>
            </a:r>
            <a:r>
              <a:rPr lang="en" sz="2000">
                <a:latin typeface="Open Sans"/>
                <a:ea typeface="Open Sans"/>
                <a:cs typeface="Open Sans"/>
                <a:sym typeface="Open Sans"/>
              </a:rPr>
              <a:t> of their contents. This means we can access a value by its index number.</a:t>
            </a:r>
            <a:endParaRPr sz="2000">
              <a:latin typeface="Open Sans"/>
              <a:ea typeface="Open Sans"/>
              <a:cs typeface="Open Sans"/>
              <a:sym typeface="Open Sans"/>
            </a:endParaRPr>
          </a:p>
        </p:txBody>
      </p:sp>
      <p:sp>
        <p:nvSpPr>
          <p:cNvPr id="866" name="Google Shape;866;p92"/>
          <p:cNvSpPr txBox="1"/>
          <p:nvPr/>
        </p:nvSpPr>
        <p:spPr>
          <a:xfrm>
            <a:off x="372725" y="5424350"/>
            <a:ext cx="8495700" cy="13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sz="2000">
              <a:latin typeface="Open Sans"/>
              <a:ea typeface="Open Sans"/>
              <a:cs typeface="Open Sans"/>
              <a:sym typeface="Open Sans"/>
            </a:endParaRPr>
          </a:p>
        </p:txBody>
      </p:sp>
      <p:sp>
        <p:nvSpPr>
          <p:cNvPr id="867" name="Google Shape;867;p92"/>
          <p:cNvSpPr txBox="1"/>
          <p:nvPr/>
        </p:nvSpPr>
        <p:spPr>
          <a:xfrm>
            <a:off x="748525" y="5334975"/>
            <a:ext cx="7874100" cy="18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What will be the console output of </a:t>
            </a:r>
            <a:r>
              <a:rPr b="1" lang="en" sz="2000">
                <a:latin typeface="Consolas"/>
                <a:ea typeface="Consolas"/>
                <a:cs typeface="Consolas"/>
                <a:sym typeface="Consolas"/>
              </a:rPr>
              <a:t>planets[1]</a:t>
            </a:r>
            <a:r>
              <a:rPr lang="en" sz="2000">
                <a:latin typeface="Open Sans"/>
                <a:ea typeface="Open Sans"/>
                <a:cs typeface="Open Sans"/>
                <a:sym typeface="Open Sans"/>
              </a:rPr>
              <a:t>? Guess before you run the code!</a:t>
            </a:r>
            <a:endParaRPr sz="2000">
              <a:latin typeface="Open Sans"/>
              <a:ea typeface="Open Sans"/>
              <a:cs typeface="Open Sans"/>
              <a:sym typeface="Open Sans"/>
            </a:endParaRPr>
          </a:p>
        </p:txBody>
      </p:sp>
      <p:grpSp>
        <p:nvGrpSpPr>
          <p:cNvPr id="868" name="Google Shape;868;p92"/>
          <p:cNvGrpSpPr/>
          <p:nvPr/>
        </p:nvGrpSpPr>
        <p:grpSpPr>
          <a:xfrm>
            <a:off x="1546822" y="3491114"/>
            <a:ext cx="6202759" cy="2155637"/>
            <a:chOff x="1248950" y="4479490"/>
            <a:chExt cx="6322250" cy="2903996"/>
          </a:xfrm>
        </p:grpSpPr>
        <p:grpSp>
          <p:nvGrpSpPr>
            <p:cNvPr id="869" name="Google Shape;869;p92"/>
            <p:cNvGrpSpPr/>
            <p:nvPr/>
          </p:nvGrpSpPr>
          <p:grpSpPr>
            <a:xfrm>
              <a:off x="1248950" y="4479490"/>
              <a:ext cx="6322250" cy="2903996"/>
              <a:chOff x="1248950" y="4479490"/>
              <a:chExt cx="6322250" cy="2903996"/>
            </a:xfrm>
          </p:grpSpPr>
          <p:sp>
            <p:nvSpPr>
              <p:cNvPr id="870" name="Google Shape;870;p9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9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92"/>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92"/>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2"/>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 name="Google Shape;876;p92"/>
          <p:cNvSpPr txBox="1"/>
          <p:nvPr/>
        </p:nvSpPr>
        <p:spPr>
          <a:xfrm>
            <a:off x="1504875" y="3694125"/>
            <a:ext cx="563100" cy="18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9</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p:txBody>
      </p:sp>
      <p:sp>
        <p:nvSpPr>
          <p:cNvPr id="877" name="Google Shape;877;p92"/>
          <p:cNvSpPr txBox="1"/>
          <p:nvPr/>
        </p:nvSpPr>
        <p:spPr>
          <a:xfrm>
            <a:off x="1995284" y="3694124"/>
            <a:ext cx="5754300" cy="15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Creates a list with values</a:t>
            </a:r>
            <a:endParaRPr sz="1600">
              <a:solidFill>
                <a:schemeClr val="dk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 = [“</a:t>
            </a:r>
            <a:r>
              <a:rPr lang="en" sz="1600">
                <a:solidFill>
                  <a:srgbClr val="FF0000"/>
                </a:solidFill>
                <a:latin typeface="Consolas"/>
                <a:ea typeface="Consolas"/>
                <a:cs typeface="Consolas"/>
                <a:sym typeface="Consolas"/>
              </a:rPr>
              <a:t>Mercury</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Venus</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Earth</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Mars</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Jupiter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Saturn</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print(planets[</a:t>
            </a:r>
            <a:r>
              <a:rPr lang="en" sz="1600">
                <a:solidFill>
                  <a:srgbClr val="FF0000"/>
                </a:solidFill>
                <a:latin typeface="Consolas"/>
                <a:ea typeface="Consolas"/>
                <a:cs typeface="Consolas"/>
                <a:sym typeface="Consolas"/>
              </a:rPr>
              <a:t>1</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93"/>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Retrieving Values from Lists </a:t>
            </a:r>
            <a:endParaRPr sz="3000"/>
          </a:p>
        </p:txBody>
      </p:sp>
      <p:sp>
        <p:nvSpPr>
          <p:cNvPr id="883" name="Google Shape;883;p93"/>
          <p:cNvSpPr txBox="1"/>
          <p:nvPr/>
        </p:nvSpPr>
        <p:spPr>
          <a:xfrm>
            <a:off x="372725" y="1675400"/>
            <a:ext cx="8495700" cy="12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You might have guessed Mercury - it’s the first value in the list, right?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
        <p:nvSpPr>
          <p:cNvPr id="884" name="Google Shape;884;p93"/>
          <p:cNvSpPr txBox="1"/>
          <p:nvPr/>
        </p:nvSpPr>
        <p:spPr>
          <a:xfrm>
            <a:off x="372725" y="5424350"/>
            <a:ext cx="8495700" cy="13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sz="2000">
              <a:latin typeface="Open Sans"/>
              <a:ea typeface="Open Sans"/>
              <a:cs typeface="Open Sans"/>
              <a:sym typeface="Open Sans"/>
            </a:endParaRPr>
          </a:p>
        </p:txBody>
      </p:sp>
      <p:sp>
        <p:nvSpPr>
          <p:cNvPr id="885" name="Google Shape;885;p93"/>
          <p:cNvSpPr txBox="1"/>
          <p:nvPr/>
        </p:nvSpPr>
        <p:spPr>
          <a:xfrm>
            <a:off x="748525" y="4817725"/>
            <a:ext cx="78741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But the console prints Venus! Why is that?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Lists start at index Zero! To a computer, 0 is a perfectly useable number.</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Try printing out </a:t>
            </a:r>
            <a:r>
              <a:rPr b="1" lang="en" sz="2000">
                <a:latin typeface="Consolas"/>
                <a:ea typeface="Consolas"/>
                <a:cs typeface="Consolas"/>
                <a:sym typeface="Consolas"/>
              </a:rPr>
              <a:t>planets[0]</a:t>
            </a:r>
            <a:r>
              <a:rPr lang="en" sz="2000">
                <a:latin typeface="Open Sans"/>
                <a:ea typeface="Open Sans"/>
                <a:cs typeface="Open Sans"/>
                <a:sym typeface="Open Sans"/>
              </a:rPr>
              <a:t> instead.</a:t>
            </a:r>
            <a:endParaRPr sz="2000">
              <a:latin typeface="Open Sans"/>
              <a:ea typeface="Open Sans"/>
              <a:cs typeface="Open Sans"/>
              <a:sym typeface="Open Sans"/>
            </a:endParaRPr>
          </a:p>
        </p:txBody>
      </p:sp>
      <p:pic>
        <p:nvPicPr>
          <p:cNvPr id="886" name="Google Shape;886;p93"/>
          <p:cNvPicPr preferRelativeResize="0"/>
          <p:nvPr/>
        </p:nvPicPr>
        <p:blipFill>
          <a:blip r:embed="rId3">
            <a:alphaModFix/>
          </a:blip>
          <a:stretch>
            <a:fillRect/>
          </a:stretch>
        </p:blipFill>
        <p:spPr>
          <a:xfrm>
            <a:off x="2038350" y="2323400"/>
            <a:ext cx="5294450" cy="1228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94"/>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Looping through Lists</a:t>
            </a:r>
            <a:endParaRPr sz="3000"/>
          </a:p>
        </p:txBody>
      </p:sp>
      <p:sp>
        <p:nvSpPr>
          <p:cNvPr id="892" name="Google Shape;892;p94"/>
          <p:cNvSpPr txBox="1"/>
          <p:nvPr/>
        </p:nvSpPr>
        <p:spPr>
          <a:xfrm>
            <a:off x="372725" y="2132600"/>
            <a:ext cx="8495700" cy="63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We covered Loops, and Lists, so how about… Looping over lists!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Add this loop to </a:t>
            </a:r>
            <a:r>
              <a:rPr b="1" lang="en" sz="2000">
                <a:latin typeface="Consolas"/>
                <a:ea typeface="Consolas"/>
                <a:cs typeface="Consolas"/>
                <a:sym typeface="Consolas"/>
              </a:rPr>
              <a:t>lists.py</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
        <p:nvSpPr>
          <p:cNvPr id="893" name="Google Shape;893;p94"/>
          <p:cNvSpPr txBox="1"/>
          <p:nvPr/>
        </p:nvSpPr>
        <p:spPr>
          <a:xfrm>
            <a:off x="372725" y="4802825"/>
            <a:ext cx="8495700" cy="12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Run </a:t>
            </a:r>
            <a:r>
              <a:rPr b="1" lang="en" sz="2000">
                <a:latin typeface="Consolas"/>
                <a:ea typeface="Consolas"/>
                <a:cs typeface="Consolas"/>
                <a:sym typeface="Consolas"/>
              </a:rPr>
              <a:t>lists.py</a:t>
            </a:r>
            <a:r>
              <a:rPr lang="en" sz="2000">
                <a:latin typeface="Open Sans"/>
                <a:ea typeface="Open Sans"/>
                <a:cs typeface="Open Sans"/>
                <a:sym typeface="Open Sans"/>
              </a:rPr>
              <a:t> and check the output.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This is called </a:t>
            </a:r>
            <a:r>
              <a:rPr b="1" lang="en" sz="2000">
                <a:solidFill>
                  <a:srgbClr val="5EA5E5"/>
                </a:solidFill>
                <a:latin typeface="Open Sans"/>
                <a:ea typeface="Open Sans"/>
                <a:cs typeface="Open Sans"/>
                <a:sym typeface="Open Sans"/>
              </a:rPr>
              <a:t>iterating</a:t>
            </a:r>
            <a:r>
              <a:rPr lang="en" sz="2000">
                <a:latin typeface="Open Sans"/>
                <a:ea typeface="Open Sans"/>
                <a:cs typeface="Open Sans"/>
                <a:sym typeface="Open Sans"/>
              </a:rPr>
              <a:t> over a list.</a:t>
            </a:r>
            <a:endParaRPr sz="2000">
              <a:latin typeface="Open Sans"/>
              <a:ea typeface="Open Sans"/>
              <a:cs typeface="Open Sans"/>
              <a:sym typeface="Open Sans"/>
            </a:endParaRPr>
          </a:p>
        </p:txBody>
      </p:sp>
      <p:grpSp>
        <p:nvGrpSpPr>
          <p:cNvPr id="894" name="Google Shape;894;p94"/>
          <p:cNvGrpSpPr/>
          <p:nvPr/>
        </p:nvGrpSpPr>
        <p:grpSpPr>
          <a:xfrm>
            <a:off x="2229469" y="3037469"/>
            <a:ext cx="5001532" cy="1409019"/>
            <a:chOff x="1248950" y="4479490"/>
            <a:chExt cx="6322250" cy="2903996"/>
          </a:xfrm>
        </p:grpSpPr>
        <p:grpSp>
          <p:nvGrpSpPr>
            <p:cNvPr id="895" name="Google Shape;895;p94"/>
            <p:cNvGrpSpPr/>
            <p:nvPr/>
          </p:nvGrpSpPr>
          <p:grpSpPr>
            <a:xfrm>
              <a:off x="1248950" y="4479490"/>
              <a:ext cx="6322250" cy="2903996"/>
              <a:chOff x="1248950" y="4479490"/>
              <a:chExt cx="6322250" cy="2903996"/>
            </a:xfrm>
          </p:grpSpPr>
          <p:sp>
            <p:nvSpPr>
              <p:cNvPr id="896" name="Google Shape;896;p94"/>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4"/>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4"/>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94"/>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4"/>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4"/>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94"/>
          <p:cNvGrpSpPr/>
          <p:nvPr/>
        </p:nvGrpSpPr>
        <p:grpSpPr>
          <a:xfrm>
            <a:off x="2248880" y="3114612"/>
            <a:ext cx="4926408" cy="1332270"/>
            <a:chOff x="1410877" y="2562068"/>
            <a:chExt cx="5655387" cy="2787758"/>
          </a:xfrm>
        </p:grpSpPr>
        <p:sp>
          <p:nvSpPr>
            <p:cNvPr id="903" name="Google Shape;903;p94"/>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904" name="Google Shape;904;p94"/>
            <p:cNvSpPr txBox="1"/>
            <p:nvPr/>
          </p:nvSpPr>
          <p:spPr>
            <a:xfrm>
              <a:off x="1761364" y="2562068"/>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planet</a:t>
              </a:r>
              <a:r>
                <a:rPr lang="en" sz="1600">
                  <a:solidFill>
                    <a:srgbClr val="FFFFFF"/>
                  </a:solidFill>
                  <a:latin typeface="Consolas"/>
                  <a:ea typeface="Consolas"/>
                  <a:cs typeface="Consolas"/>
                  <a:sym typeface="Consolas"/>
                </a:rPr>
                <a:t>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planets:</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print(planet)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95"/>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We’re flying through this!</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talk about Importing.</a:t>
            </a:r>
            <a:endParaRPr b="1" i="1" sz="3000">
              <a:solidFill>
                <a:schemeClr val="lt1"/>
              </a:solidFill>
              <a:latin typeface="Open Sans"/>
              <a:ea typeface="Open Sans"/>
              <a:cs typeface="Open Sans"/>
              <a:sym typeface="Open Sans"/>
            </a:endParaRPr>
          </a:p>
        </p:txBody>
      </p:sp>
      <p:sp>
        <p:nvSpPr>
          <p:cNvPr id="910" name="Google Shape;910;p9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96"/>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Imports</a:t>
            </a:r>
            <a:endParaRPr sz="3000"/>
          </a:p>
        </p:txBody>
      </p:sp>
      <p:sp>
        <p:nvSpPr>
          <p:cNvPr id="916" name="Google Shape;916;p96"/>
          <p:cNvSpPr txBox="1"/>
          <p:nvPr/>
        </p:nvSpPr>
        <p:spPr>
          <a:xfrm>
            <a:off x="372725" y="2132600"/>
            <a:ext cx="8495700" cy="42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As you’ve seen so far, Python has a lot of in-built functions, like </a:t>
            </a:r>
            <a:r>
              <a:rPr b="1" lang="en" sz="2000">
                <a:latin typeface="Consolas"/>
                <a:ea typeface="Consolas"/>
                <a:cs typeface="Consolas"/>
                <a:sym typeface="Consolas"/>
              </a:rPr>
              <a:t>print()</a:t>
            </a:r>
            <a:r>
              <a:rPr lang="en" sz="2000">
                <a:latin typeface="Open Sans"/>
                <a:ea typeface="Open Sans"/>
                <a:cs typeface="Open Sans"/>
                <a:sym typeface="Open Sans"/>
              </a:rPr>
              <a:t>, </a:t>
            </a:r>
            <a:r>
              <a:rPr b="1" lang="en" sz="2000">
                <a:latin typeface="Consolas"/>
                <a:ea typeface="Consolas"/>
                <a:cs typeface="Consolas"/>
                <a:sym typeface="Consolas"/>
              </a:rPr>
              <a:t>upper()</a:t>
            </a:r>
            <a:r>
              <a:rPr lang="en" sz="2000">
                <a:latin typeface="Open Sans"/>
                <a:ea typeface="Open Sans"/>
                <a:cs typeface="Open Sans"/>
                <a:sym typeface="Open Sans"/>
              </a:rPr>
              <a:t>, and</a:t>
            </a:r>
            <a:r>
              <a:rPr b="1" lang="en" sz="2000">
                <a:latin typeface="Consolas"/>
                <a:ea typeface="Consolas"/>
                <a:cs typeface="Consolas"/>
                <a:sym typeface="Consolas"/>
              </a:rPr>
              <a:t> range()</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Sometimes we want to extend the functionality of Python by using functions that someone else has written for a specific purpose - these are called Modules.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We can even import other Python files we’ve written ourselves, so we can use their functions!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9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Imports</a:t>
            </a:r>
            <a:endParaRPr sz="3000"/>
          </a:p>
        </p:txBody>
      </p:sp>
      <p:sp>
        <p:nvSpPr>
          <p:cNvPr id="922" name="Google Shape;922;p97"/>
          <p:cNvSpPr txBox="1"/>
          <p:nvPr/>
        </p:nvSpPr>
        <p:spPr>
          <a:xfrm>
            <a:off x="372725" y="2666000"/>
            <a:ext cx="8495700" cy="14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Take a look at the </a:t>
            </a:r>
            <a:r>
              <a:rPr b="1" lang="en" sz="2000">
                <a:latin typeface="Consolas"/>
                <a:ea typeface="Consolas"/>
                <a:cs typeface="Consolas"/>
                <a:sym typeface="Consolas"/>
              </a:rPr>
              <a:t>returns.py</a:t>
            </a:r>
            <a:r>
              <a:rPr b="1" lang="en" sz="2000">
                <a:latin typeface="Open Sans"/>
                <a:ea typeface="Open Sans"/>
                <a:cs typeface="Open Sans"/>
                <a:sym typeface="Open Sans"/>
              </a:rPr>
              <a:t> </a:t>
            </a:r>
            <a:r>
              <a:rPr lang="en" sz="2000">
                <a:latin typeface="Open Sans"/>
                <a:ea typeface="Open Sans"/>
                <a:cs typeface="Open Sans"/>
                <a:sym typeface="Open Sans"/>
              </a:rPr>
              <a:t>file.</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By creating a Python file with some functions in it, we’ve </a:t>
            </a:r>
            <a:br>
              <a:rPr lang="en" sz="2000">
                <a:latin typeface="Open Sans"/>
                <a:ea typeface="Open Sans"/>
                <a:cs typeface="Open Sans"/>
                <a:sym typeface="Open Sans"/>
              </a:rPr>
            </a:br>
            <a:r>
              <a:rPr lang="en" sz="2000">
                <a:latin typeface="Open Sans"/>
                <a:ea typeface="Open Sans"/>
                <a:cs typeface="Open Sans"/>
                <a:sym typeface="Open Sans"/>
              </a:rPr>
              <a:t>created a </a:t>
            </a:r>
            <a:r>
              <a:rPr b="1" lang="en" sz="2000">
                <a:solidFill>
                  <a:srgbClr val="5EA5E5"/>
                </a:solidFill>
                <a:latin typeface="Open Sans"/>
                <a:ea typeface="Open Sans"/>
                <a:cs typeface="Open Sans"/>
                <a:sym typeface="Open Sans"/>
              </a:rPr>
              <a:t>Module</a:t>
            </a:r>
            <a:r>
              <a:rPr lang="en" sz="2000">
                <a:solidFill>
                  <a:srgbClr val="5EA5E5"/>
                </a:solidFill>
                <a:latin typeface="Open Sans"/>
                <a:ea typeface="Open Sans"/>
                <a:cs typeface="Open Sans"/>
                <a:sym typeface="Open Sans"/>
              </a:rPr>
              <a:t> </a:t>
            </a:r>
            <a:r>
              <a:rPr lang="en" sz="2000">
                <a:latin typeface="Open Sans"/>
                <a:ea typeface="Open Sans"/>
                <a:cs typeface="Open Sans"/>
                <a:sym typeface="Open Sans"/>
              </a:rPr>
              <a:t>called </a:t>
            </a:r>
            <a:r>
              <a:rPr b="1" lang="en" sz="2000">
                <a:solidFill>
                  <a:srgbClr val="5EA5E5"/>
                </a:solidFill>
                <a:latin typeface="Open Sans"/>
                <a:ea typeface="Open Sans"/>
                <a:cs typeface="Open Sans"/>
                <a:sym typeface="Open Sans"/>
              </a:rPr>
              <a:t>Returns</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
        <p:nvSpPr>
          <p:cNvPr id="923" name="Google Shape;923;p97"/>
          <p:cNvSpPr txBox="1"/>
          <p:nvPr/>
        </p:nvSpPr>
        <p:spPr>
          <a:xfrm>
            <a:off x="409275" y="5106100"/>
            <a:ext cx="86544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b="1" sz="2000">
              <a:latin typeface="Open Sans"/>
              <a:ea typeface="Open Sans"/>
              <a:cs typeface="Open Sans"/>
              <a:sym typeface="Open Sans"/>
            </a:endParaRPr>
          </a:p>
        </p:txBody>
      </p:sp>
      <p:grpSp>
        <p:nvGrpSpPr>
          <p:cNvPr id="924" name="Google Shape;924;p97"/>
          <p:cNvGrpSpPr/>
          <p:nvPr/>
        </p:nvGrpSpPr>
        <p:grpSpPr>
          <a:xfrm>
            <a:off x="810520" y="3442741"/>
            <a:ext cx="7851893" cy="1817918"/>
            <a:chOff x="1408492" y="3708292"/>
            <a:chExt cx="5747671" cy="2509896"/>
          </a:xfrm>
        </p:grpSpPr>
        <p:grpSp>
          <p:nvGrpSpPr>
            <p:cNvPr id="925" name="Google Shape;925;p97"/>
            <p:cNvGrpSpPr/>
            <p:nvPr/>
          </p:nvGrpSpPr>
          <p:grpSpPr>
            <a:xfrm>
              <a:off x="1408492" y="3708292"/>
              <a:ext cx="5412478" cy="2457362"/>
              <a:chOff x="1248950" y="4479490"/>
              <a:chExt cx="6322250" cy="2903996"/>
            </a:xfrm>
          </p:grpSpPr>
          <p:grpSp>
            <p:nvGrpSpPr>
              <p:cNvPr id="926" name="Google Shape;926;p97"/>
              <p:cNvGrpSpPr/>
              <p:nvPr/>
            </p:nvGrpSpPr>
            <p:grpSpPr>
              <a:xfrm>
                <a:off x="1248950" y="4479490"/>
                <a:ext cx="6322250" cy="2903996"/>
                <a:chOff x="1248950" y="4479490"/>
                <a:chExt cx="6322250" cy="2903996"/>
              </a:xfrm>
            </p:grpSpPr>
            <p:sp>
              <p:nvSpPr>
                <p:cNvPr id="927" name="Google Shape;927;p97"/>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7"/>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7"/>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 name="Google Shape;930;p97"/>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7"/>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7"/>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97"/>
            <p:cNvGrpSpPr/>
            <p:nvPr/>
          </p:nvGrpSpPr>
          <p:grpSpPr>
            <a:xfrm>
              <a:off x="1408548" y="3911754"/>
              <a:ext cx="5747615" cy="2306435"/>
              <a:chOff x="1410877" y="2582326"/>
              <a:chExt cx="5633260" cy="2767500"/>
            </a:xfrm>
          </p:grpSpPr>
          <p:sp>
            <p:nvSpPr>
              <p:cNvPr id="934" name="Google Shape;934;p97"/>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935" name="Google Shape;935;p97"/>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create_full_name(first_name, last_name):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full_name = first_name.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 + “ “ + last_name.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5EA5E5"/>
                    </a:solidFill>
                    <a:latin typeface="Consolas"/>
                    <a:ea typeface="Consolas"/>
                    <a:cs typeface="Consolas"/>
                    <a:sym typeface="Consolas"/>
                  </a:rPr>
                  <a:t>return</a:t>
                </a:r>
                <a:r>
                  <a:rPr lang="en" sz="1600">
                    <a:solidFill>
                      <a:srgbClr val="FFFFFF"/>
                    </a:solidFill>
                    <a:latin typeface="Consolas"/>
                    <a:ea typeface="Consolas"/>
                    <a:cs typeface="Consolas"/>
                    <a:sym typeface="Consolas"/>
                  </a:rPr>
                  <a:t> full_name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result = create_full_name(“</a:t>
                </a:r>
                <a:r>
                  <a:rPr lang="en" sz="1600">
                    <a:solidFill>
                      <a:srgbClr val="FF0000"/>
                    </a:solidFill>
                    <a:latin typeface="Consolas"/>
                    <a:ea typeface="Consolas"/>
                    <a:cs typeface="Consolas"/>
                    <a:sym typeface="Consolas"/>
                  </a:rPr>
                  <a:t>Neil</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Armstrong</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print(result)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
        <p:nvSpPr>
          <p:cNvPr id="936" name="Google Shape;936;p97"/>
          <p:cNvSpPr txBox="1"/>
          <p:nvPr/>
        </p:nvSpPr>
        <p:spPr>
          <a:xfrm>
            <a:off x="409275" y="5724225"/>
            <a:ext cx="8301900" cy="9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What if we wanted to use the </a:t>
            </a:r>
            <a:r>
              <a:rPr b="1" lang="en" sz="2000">
                <a:latin typeface="Consolas"/>
                <a:ea typeface="Consolas"/>
                <a:cs typeface="Consolas"/>
                <a:sym typeface="Consolas"/>
              </a:rPr>
              <a:t>create_full_name</a:t>
            </a:r>
            <a:r>
              <a:rPr lang="en" sz="2000">
                <a:latin typeface="Open Sans"/>
                <a:ea typeface="Open Sans"/>
                <a:cs typeface="Open Sans"/>
                <a:sym typeface="Open Sans"/>
              </a:rPr>
              <a:t> function in another Python file? Let’s do that!</a:t>
            </a:r>
            <a:endParaRPr sz="2000">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98"/>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Importing Our Functions</a:t>
            </a:r>
            <a:endParaRPr sz="3000"/>
          </a:p>
        </p:txBody>
      </p:sp>
      <p:sp>
        <p:nvSpPr>
          <p:cNvPr id="942" name="Google Shape;942;p98"/>
          <p:cNvSpPr txBox="1"/>
          <p:nvPr/>
        </p:nvSpPr>
        <p:spPr>
          <a:xfrm>
            <a:off x="324150" y="5361300"/>
            <a:ext cx="8495700" cy="16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We use the </a:t>
            </a:r>
            <a:r>
              <a:rPr b="1" lang="en" sz="2000">
                <a:solidFill>
                  <a:srgbClr val="5EA5E5"/>
                </a:solidFill>
                <a:latin typeface="Open Sans"/>
                <a:ea typeface="Open Sans"/>
                <a:cs typeface="Open Sans"/>
                <a:sym typeface="Open Sans"/>
              </a:rPr>
              <a:t>import</a:t>
            </a:r>
            <a:r>
              <a:rPr lang="en" sz="2000">
                <a:latin typeface="Open Sans"/>
                <a:ea typeface="Open Sans"/>
                <a:cs typeface="Open Sans"/>
                <a:sym typeface="Open Sans"/>
              </a:rPr>
              <a:t> keyword to import modules we want to use.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Here, we’ve imported our other Python script, </a:t>
            </a:r>
            <a:r>
              <a:rPr b="1" lang="en" sz="2000">
                <a:latin typeface="Consolas"/>
                <a:ea typeface="Consolas"/>
                <a:cs typeface="Consolas"/>
                <a:sym typeface="Consolas"/>
              </a:rPr>
              <a:t>returns.py</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Now we can use the function we wrote inside </a:t>
            </a:r>
            <a:r>
              <a:rPr b="1" lang="en" sz="2000">
                <a:latin typeface="Consolas"/>
                <a:ea typeface="Consolas"/>
                <a:cs typeface="Consolas"/>
                <a:sym typeface="Consolas"/>
              </a:rPr>
              <a:t>returns.py</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All we have to do is tell Python where the function is coming from, by typing </a:t>
            </a:r>
            <a:r>
              <a:rPr b="1" lang="en" sz="2000">
                <a:latin typeface="Consolas"/>
                <a:ea typeface="Consolas"/>
                <a:cs typeface="Consolas"/>
                <a:sym typeface="Consolas"/>
              </a:rPr>
              <a:t>returns.create_full_name</a:t>
            </a:r>
            <a:r>
              <a:rPr lang="en" sz="2000">
                <a:latin typeface="Open Sans"/>
                <a:ea typeface="Open Sans"/>
                <a:cs typeface="Open Sans"/>
                <a:sym typeface="Open Sans"/>
              </a:rPr>
              <a:t> instead of just the function name.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grpSp>
        <p:nvGrpSpPr>
          <p:cNvPr id="943" name="Google Shape;943;p98"/>
          <p:cNvGrpSpPr/>
          <p:nvPr/>
        </p:nvGrpSpPr>
        <p:grpSpPr>
          <a:xfrm>
            <a:off x="1426007" y="2296542"/>
            <a:ext cx="6370931" cy="1584420"/>
            <a:chOff x="1248950" y="4479490"/>
            <a:chExt cx="6322250" cy="2903996"/>
          </a:xfrm>
        </p:grpSpPr>
        <p:grpSp>
          <p:nvGrpSpPr>
            <p:cNvPr id="944" name="Google Shape;944;p98"/>
            <p:cNvGrpSpPr/>
            <p:nvPr/>
          </p:nvGrpSpPr>
          <p:grpSpPr>
            <a:xfrm>
              <a:off x="1248950" y="4479490"/>
              <a:ext cx="6322250" cy="2903996"/>
              <a:chOff x="1248950" y="4479490"/>
              <a:chExt cx="6322250" cy="2903996"/>
            </a:xfrm>
          </p:grpSpPr>
          <p:sp>
            <p:nvSpPr>
              <p:cNvPr id="945" name="Google Shape;945;p98"/>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8"/>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8"/>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98"/>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8"/>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8"/>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98"/>
          <p:cNvGrpSpPr/>
          <p:nvPr/>
        </p:nvGrpSpPr>
        <p:grpSpPr>
          <a:xfrm>
            <a:off x="1425931" y="2427450"/>
            <a:ext cx="6444547" cy="1322588"/>
            <a:chOff x="3565935" y="4271692"/>
            <a:chExt cx="6716568" cy="2767500"/>
          </a:xfrm>
        </p:grpSpPr>
        <p:sp>
          <p:nvSpPr>
            <p:cNvPr id="952" name="Google Shape;952;p98"/>
            <p:cNvSpPr txBox="1"/>
            <p:nvPr/>
          </p:nvSpPr>
          <p:spPr>
            <a:xfrm>
              <a:off x="3565935" y="4271692"/>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953" name="Google Shape;953;p98"/>
            <p:cNvSpPr txBox="1"/>
            <p:nvPr/>
          </p:nvSpPr>
          <p:spPr>
            <a:xfrm>
              <a:off x="3894303" y="4272580"/>
              <a:ext cx="63882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i</a:t>
              </a:r>
              <a:r>
                <a:rPr lang="en" sz="1600">
                  <a:solidFill>
                    <a:srgbClr val="5EA5E5"/>
                  </a:solidFill>
                  <a:latin typeface="Consolas"/>
                  <a:ea typeface="Consolas"/>
                  <a:cs typeface="Consolas"/>
                  <a:sym typeface="Consolas"/>
                </a:rPr>
                <a:t>mport </a:t>
              </a:r>
              <a:r>
                <a:rPr lang="en" sz="1600">
                  <a:solidFill>
                    <a:srgbClr val="FFFFFF"/>
                  </a:solidFill>
                  <a:latin typeface="Consolas"/>
                  <a:ea typeface="Consolas"/>
                  <a:cs typeface="Consolas"/>
                  <a:sym typeface="Consolas"/>
                </a:rPr>
                <a:t>returns</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print(returns.</a:t>
              </a:r>
              <a:r>
                <a:rPr lang="en" sz="1600">
                  <a:solidFill>
                    <a:srgbClr val="5EA5E5"/>
                  </a:solidFill>
                  <a:latin typeface="Consolas"/>
                  <a:ea typeface="Consolas"/>
                  <a:cs typeface="Consolas"/>
                  <a:sym typeface="Consolas"/>
                </a:rPr>
                <a:t>create_full_name</a:t>
              </a:r>
              <a:r>
                <a:rPr lang="en" sz="1600">
                  <a:solidFill>
                    <a:srgbClr val="FFFFFF"/>
                  </a:solidFill>
                  <a:latin typeface="Consolas"/>
                  <a:ea typeface="Consolas"/>
                  <a:cs typeface="Consolas"/>
                  <a:sym typeface="Consolas"/>
                </a:rPr>
                <a:t>(“Chris”, “Hadfield”)</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
        <p:nvSpPr>
          <p:cNvPr id="954" name="Google Shape;954;p98"/>
          <p:cNvSpPr txBox="1"/>
          <p:nvPr/>
        </p:nvSpPr>
        <p:spPr>
          <a:xfrm>
            <a:off x="1546650" y="1472150"/>
            <a:ext cx="60507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solidFill>
                  <a:schemeClr val="dk1"/>
                </a:solidFill>
                <a:latin typeface="Open Sans"/>
                <a:ea typeface="Open Sans"/>
                <a:cs typeface="Open Sans"/>
                <a:sym typeface="Open Sans"/>
              </a:rPr>
              <a:t>Open up </a:t>
            </a:r>
            <a:r>
              <a:rPr b="1" lang="en" sz="2000">
                <a:solidFill>
                  <a:schemeClr val="dk1"/>
                </a:solidFill>
                <a:latin typeface="Consolas"/>
                <a:ea typeface="Consolas"/>
                <a:cs typeface="Consolas"/>
                <a:sym typeface="Consolas"/>
              </a:rPr>
              <a:t>imports.py</a:t>
            </a:r>
            <a:r>
              <a:rPr lang="en" sz="2000">
                <a:solidFill>
                  <a:schemeClr val="dk1"/>
                </a:solidFill>
                <a:latin typeface="Open Sans"/>
                <a:ea typeface="Open Sans"/>
                <a:cs typeface="Open Sans"/>
                <a:sym typeface="Open Sans"/>
              </a:rPr>
              <a:t> and add this:</a:t>
            </a:r>
            <a:endParaRPr sz="2000">
              <a:solidFill>
                <a:schemeClr val="dk1"/>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9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Importing External Modules</a:t>
            </a:r>
            <a:endParaRPr sz="3000"/>
          </a:p>
        </p:txBody>
      </p:sp>
      <p:sp>
        <p:nvSpPr>
          <p:cNvPr id="960" name="Google Shape;960;p99"/>
          <p:cNvSpPr txBox="1"/>
          <p:nvPr/>
        </p:nvSpPr>
        <p:spPr>
          <a:xfrm>
            <a:off x="372725" y="2285000"/>
            <a:ext cx="8495700" cy="112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A useful module to have is the </a:t>
            </a:r>
            <a:r>
              <a:rPr b="1" lang="en" sz="2000">
                <a:solidFill>
                  <a:srgbClr val="5EA5E5"/>
                </a:solidFill>
                <a:latin typeface="Open Sans"/>
                <a:ea typeface="Open Sans"/>
                <a:cs typeface="Open Sans"/>
                <a:sym typeface="Open Sans"/>
              </a:rPr>
              <a:t>Random</a:t>
            </a:r>
            <a:r>
              <a:rPr lang="en" sz="2000">
                <a:latin typeface="Open Sans"/>
                <a:ea typeface="Open Sans"/>
                <a:cs typeface="Open Sans"/>
                <a:sym typeface="Open Sans"/>
              </a:rPr>
              <a:t> module. It helps us to generate random numbers.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
        <p:nvSpPr>
          <p:cNvPr id="961" name="Google Shape;961;p99"/>
          <p:cNvSpPr txBox="1"/>
          <p:nvPr/>
        </p:nvSpPr>
        <p:spPr>
          <a:xfrm>
            <a:off x="324150" y="5441225"/>
            <a:ext cx="8495700" cy="160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The Random module has a function called </a:t>
            </a:r>
            <a:r>
              <a:rPr b="1" lang="en" sz="2000">
                <a:latin typeface="Consolas"/>
                <a:ea typeface="Consolas"/>
                <a:cs typeface="Consolas"/>
                <a:sym typeface="Consolas"/>
              </a:rPr>
              <a:t>randint()</a:t>
            </a:r>
            <a:r>
              <a:rPr lang="en" sz="2000">
                <a:latin typeface="Open Sans"/>
                <a:ea typeface="Open Sans"/>
                <a:cs typeface="Open Sans"/>
                <a:sym typeface="Open Sans"/>
              </a:rPr>
              <a:t> (</a:t>
            </a:r>
            <a:r>
              <a:rPr b="1" lang="en" sz="2000">
                <a:latin typeface="Open Sans"/>
                <a:ea typeface="Open Sans"/>
                <a:cs typeface="Open Sans"/>
                <a:sym typeface="Open Sans"/>
              </a:rPr>
              <a:t>Rand</a:t>
            </a:r>
            <a:r>
              <a:rPr lang="en" sz="2000">
                <a:latin typeface="Open Sans"/>
                <a:ea typeface="Open Sans"/>
                <a:cs typeface="Open Sans"/>
                <a:sym typeface="Open Sans"/>
              </a:rPr>
              <a:t>om </a:t>
            </a:r>
            <a:r>
              <a:rPr b="1" lang="en" sz="2000">
                <a:latin typeface="Open Sans"/>
                <a:ea typeface="Open Sans"/>
                <a:cs typeface="Open Sans"/>
                <a:sym typeface="Open Sans"/>
              </a:rPr>
              <a:t>Int</a:t>
            </a:r>
            <a:r>
              <a:rPr lang="en" sz="2000">
                <a:latin typeface="Open Sans"/>
                <a:ea typeface="Open Sans"/>
                <a:cs typeface="Open Sans"/>
                <a:sym typeface="Open Sans"/>
              </a:rPr>
              <a:t>eger).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We can give it two parameters: a start point and an end point.</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This will generate a random whole number between these two values.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grpSp>
        <p:nvGrpSpPr>
          <p:cNvPr id="962" name="Google Shape;962;p99"/>
          <p:cNvGrpSpPr/>
          <p:nvPr/>
        </p:nvGrpSpPr>
        <p:grpSpPr>
          <a:xfrm>
            <a:off x="1349807" y="2509442"/>
            <a:ext cx="6370931" cy="1584420"/>
            <a:chOff x="1248950" y="4479490"/>
            <a:chExt cx="6322250" cy="2903996"/>
          </a:xfrm>
        </p:grpSpPr>
        <p:grpSp>
          <p:nvGrpSpPr>
            <p:cNvPr id="963" name="Google Shape;963;p99"/>
            <p:cNvGrpSpPr/>
            <p:nvPr/>
          </p:nvGrpSpPr>
          <p:grpSpPr>
            <a:xfrm>
              <a:off x="1248950" y="4479490"/>
              <a:ext cx="6322250" cy="2903996"/>
              <a:chOff x="1248950" y="4479490"/>
              <a:chExt cx="6322250" cy="2903996"/>
            </a:xfrm>
          </p:grpSpPr>
          <p:sp>
            <p:nvSpPr>
              <p:cNvPr id="964" name="Google Shape;964;p99"/>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99"/>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99"/>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99"/>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9"/>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9"/>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99"/>
          <p:cNvGrpSpPr/>
          <p:nvPr/>
        </p:nvGrpSpPr>
        <p:grpSpPr>
          <a:xfrm>
            <a:off x="1349731" y="2640350"/>
            <a:ext cx="6444547" cy="1322588"/>
            <a:chOff x="3565935" y="4271692"/>
            <a:chExt cx="6716568" cy="2767500"/>
          </a:xfrm>
        </p:grpSpPr>
        <p:sp>
          <p:nvSpPr>
            <p:cNvPr id="971" name="Google Shape;971;p99"/>
            <p:cNvSpPr txBox="1"/>
            <p:nvPr/>
          </p:nvSpPr>
          <p:spPr>
            <a:xfrm>
              <a:off x="3565935" y="4271692"/>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972" name="Google Shape;972;p99"/>
            <p:cNvSpPr txBox="1"/>
            <p:nvPr/>
          </p:nvSpPr>
          <p:spPr>
            <a:xfrm>
              <a:off x="3894303" y="4272580"/>
              <a:ext cx="63882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import </a:t>
              </a:r>
              <a:r>
                <a:rPr lang="en" sz="1600">
                  <a:solidFill>
                    <a:srgbClr val="FFFFFF"/>
                  </a:solidFill>
                  <a:latin typeface="Consolas"/>
                  <a:ea typeface="Consolas"/>
                  <a:cs typeface="Consolas"/>
                  <a:sym typeface="Consolas"/>
                </a:rPr>
                <a:t>random</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print(random.</a:t>
              </a:r>
              <a:r>
                <a:rPr lang="en" sz="1600">
                  <a:solidFill>
                    <a:srgbClr val="5EA5E5"/>
                  </a:solidFill>
                  <a:latin typeface="Consolas"/>
                  <a:ea typeface="Consolas"/>
                  <a:cs typeface="Consolas"/>
                  <a:sym typeface="Consolas"/>
                </a:rPr>
                <a:t>randint</a:t>
              </a:r>
              <a:r>
                <a:rPr lang="en" sz="1600">
                  <a:solidFill>
                    <a:srgbClr val="FFFFFF"/>
                  </a:solidFill>
                  <a:latin typeface="Consolas"/>
                  <a:ea typeface="Consolas"/>
                  <a:cs typeface="Consolas"/>
                  <a:sym typeface="Consolas"/>
                </a:rPr>
                <a:t>(0,100))</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00"/>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What a whirlwind!</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We’ve learned a lot today.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How about we put this all together?</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i="1" sz="3000">
              <a:solidFill>
                <a:schemeClr val="lt1"/>
              </a:solidFill>
              <a:latin typeface="Open Sans"/>
              <a:ea typeface="Open Sans"/>
              <a:cs typeface="Open Sans"/>
              <a:sym typeface="Open Sans"/>
            </a:endParaRPr>
          </a:p>
        </p:txBody>
      </p:sp>
      <p:sp>
        <p:nvSpPr>
          <p:cNvPr id="978" name="Google Shape;978;p10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598350" y="1757775"/>
            <a:ext cx="7947300" cy="431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How many people here have coded before? </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What languages have you used?</a:t>
            </a:r>
            <a:br>
              <a:rPr b="1" lang="en" sz="3000">
                <a:solidFill>
                  <a:schemeClr val="lt1"/>
                </a:solidFill>
                <a:latin typeface="Open Sans"/>
                <a:ea typeface="Open Sans"/>
                <a:cs typeface="Open Sans"/>
                <a:sym typeface="Open Sans"/>
              </a:rPr>
            </a:br>
            <a:r>
              <a:rPr b="1" lang="en" sz="3000">
                <a:solidFill>
                  <a:schemeClr val="lt1"/>
                </a:solidFill>
                <a:latin typeface="Open Sans"/>
                <a:ea typeface="Open Sans"/>
                <a:cs typeface="Open Sans"/>
                <a:sym typeface="Open Sans"/>
              </a:rPr>
              <a:t> </a:t>
            </a:r>
            <a:br>
              <a:rPr b="1" lang="en" sz="3000">
                <a:solidFill>
                  <a:schemeClr val="lt1"/>
                </a:solidFill>
                <a:latin typeface="Open Sans"/>
                <a:ea typeface="Open Sans"/>
                <a:cs typeface="Open Sans"/>
                <a:sym typeface="Open Sans"/>
              </a:rPr>
            </a:br>
            <a:r>
              <a:rPr b="1" lang="en" sz="3000">
                <a:solidFill>
                  <a:schemeClr val="lt1"/>
                </a:solidFill>
                <a:latin typeface="Open Sans"/>
                <a:ea typeface="Open Sans"/>
                <a:cs typeface="Open Sans"/>
                <a:sym typeface="Open Sans"/>
              </a:rPr>
              <a:t>What have you built? </a:t>
            </a:r>
            <a:endParaRPr b="1" sz="30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b="1" i="1" sz="3000">
              <a:solidFill>
                <a:schemeClr val="lt1"/>
              </a:solidFill>
              <a:latin typeface="Open Sans"/>
              <a:ea typeface="Open Sans"/>
              <a:cs typeface="Open Sans"/>
              <a:sym typeface="Open Sans"/>
            </a:endParaRPr>
          </a:p>
        </p:txBody>
      </p:sp>
      <p:sp>
        <p:nvSpPr>
          <p:cNvPr id="261" name="Google Shape;261;p3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01"/>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a:t>
            </a:r>
            <a:endParaRPr sz="3000"/>
          </a:p>
        </p:txBody>
      </p:sp>
      <p:sp>
        <p:nvSpPr>
          <p:cNvPr id="984" name="Google Shape;984;p101"/>
          <p:cNvSpPr txBox="1"/>
          <p:nvPr/>
        </p:nvSpPr>
        <p:spPr>
          <a:xfrm>
            <a:off x="372725" y="4045800"/>
            <a:ext cx="8495700" cy="21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So far, we’ve learned about Variables, Loops, Lists, Functions, Importing, and more!</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Let’s write a script that combines these ideas!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Open up </a:t>
            </a:r>
            <a:r>
              <a:rPr b="1" lang="en" sz="2000">
                <a:latin typeface="Consolas"/>
                <a:ea typeface="Consolas"/>
                <a:cs typeface="Consolas"/>
                <a:sym typeface="Consolas"/>
              </a:rPr>
              <a:t>challenge.py </a:t>
            </a:r>
            <a:r>
              <a:rPr lang="en" sz="2000">
                <a:latin typeface="Open Sans"/>
                <a:ea typeface="Open Sans"/>
                <a:cs typeface="Open Sans"/>
                <a:sym typeface="Open Sans"/>
              </a:rPr>
              <a:t>and give it a try!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pic>
        <p:nvPicPr>
          <p:cNvPr id="985" name="Google Shape;985;p101"/>
          <p:cNvPicPr preferRelativeResize="0"/>
          <p:nvPr/>
        </p:nvPicPr>
        <p:blipFill>
          <a:blip r:embed="rId3">
            <a:alphaModFix/>
          </a:blip>
          <a:stretch>
            <a:fillRect/>
          </a:stretch>
        </p:blipFill>
        <p:spPr>
          <a:xfrm>
            <a:off x="3190400" y="3501925"/>
            <a:ext cx="2763201" cy="27632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02"/>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Challenge Time!</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Find yourself a partner -  someone in the room that you don’t know!</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i="1" sz="3000">
              <a:solidFill>
                <a:schemeClr val="lt1"/>
              </a:solidFill>
              <a:latin typeface="Open Sans"/>
              <a:ea typeface="Open Sans"/>
              <a:cs typeface="Open Sans"/>
              <a:sym typeface="Open Sans"/>
            </a:endParaRPr>
          </a:p>
        </p:txBody>
      </p:sp>
      <p:sp>
        <p:nvSpPr>
          <p:cNvPr id="991" name="Google Shape;991;p10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103"/>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 Solution</a:t>
            </a:r>
            <a:endParaRPr sz="3000"/>
          </a:p>
        </p:txBody>
      </p:sp>
      <p:sp>
        <p:nvSpPr>
          <p:cNvPr id="997" name="Google Shape;997;p103"/>
          <p:cNvSpPr txBox="1"/>
          <p:nvPr/>
        </p:nvSpPr>
        <p:spPr>
          <a:xfrm>
            <a:off x="402100" y="6401800"/>
            <a:ext cx="8466300" cy="22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It’s important to remember that coding problems have lots of different solutions! If yours doesn’t look like this, don’t worry.</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pic>
        <p:nvPicPr>
          <p:cNvPr id="998" name="Google Shape;998;p103"/>
          <p:cNvPicPr preferRelativeResize="0"/>
          <p:nvPr/>
        </p:nvPicPr>
        <p:blipFill>
          <a:blip r:embed="rId3">
            <a:alphaModFix/>
          </a:blip>
          <a:stretch>
            <a:fillRect/>
          </a:stretch>
        </p:blipFill>
        <p:spPr>
          <a:xfrm>
            <a:off x="400047" y="1965550"/>
            <a:ext cx="4907575" cy="2926900"/>
          </a:xfrm>
          <a:prstGeom prst="rect">
            <a:avLst/>
          </a:prstGeom>
          <a:noFill/>
          <a:ln>
            <a:noFill/>
          </a:ln>
        </p:spPr>
      </p:pic>
      <p:pic>
        <p:nvPicPr>
          <p:cNvPr id="999" name="Google Shape;999;p103"/>
          <p:cNvPicPr preferRelativeResize="0"/>
          <p:nvPr/>
        </p:nvPicPr>
        <p:blipFill>
          <a:blip r:embed="rId4">
            <a:alphaModFix/>
          </a:blip>
          <a:stretch>
            <a:fillRect/>
          </a:stretch>
        </p:blipFill>
        <p:spPr>
          <a:xfrm>
            <a:off x="5495923" y="2492150"/>
            <a:ext cx="3248025" cy="24003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pic>
        <p:nvPicPr>
          <p:cNvPr id="1004" name="Google Shape;1004;p104"/>
          <p:cNvPicPr preferRelativeResize="0"/>
          <p:nvPr/>
        </p:nvPicPr>
        <p:blipFill>
          <a:blip r:embed="rId3">
            <a:alphaModFix/>
          </a:blip>
          <a:stretch>
            <a:fillRect/>
          </a:stretch>
        </p:blipFill>
        <p:spPr>
          <a:xfrm>
            <a:off x="2398750" y="4267458"/>
            <a:ext cx="390525" cy="228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105"/>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Recap</a:t>
            </a:r>
            <a:endParaRPr sz="3000"/>
          </a:p>
        </p:txBody>
      </p:sp>
      <p:sp>
        <p:nvSpPr>
          <p:cNvPr id="1010" name="Google Shape;1010;p105"/>
          <p:cNvSpPr txBox="1"/>
          <p:nvPr/>
        </p:nvSpPr>
        <p:spPr>
          <a:xfrm>
            <a:off x="161550" y="1930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Where to go from here...</a:t>
            </a:r>
            <a:endParaRPr b="1" i="1" sz="3000">
              <a:solidFill>
                <a:srgbClr val="353535"/>
              </a:solidFill>
              <a:latin typeface="Open Sans"/>
              <a:ea typeface="Open Sans"/>
              <a:cs typeface="Open Sans"/>
              <a:sym typeface="Open Sans"/>
            </a:endParaRPr>
          </a:p>
        </p:txBody>
      </p:sp>
      <p:grpSp>
        <p:nvGrpSpPr>
          <p:cNvPr id="1011" name="Google Shape;1011;p105"/>
          <p:cNvGrpSpPr/>
          <p:nvPr/>
        </p:nvGrpSpPr>
        <p:grpSpPr>
          <a:xfrm>
            <a:off x="618225" y="3120638"/>
            <a:ext cx="7907550" cy="1104900"/>
            <a:chOff x="876675" y="2245013"/>
            <a:chExt cx="7907550" cy="1104900"/>
          </a:xfrm>
        </p:grpSpPr>
        <p:sp>
          <p:nvSpPr>
            <p:cNvPr id="1012" name="Google Shape;1012;p105"/>
            <p:cNvSpPr/>
            <p:nvPr/>
          </p:nvSpPr>
          <p:spPr>
            <a:xfrm>
              <a:off x="876675" y="2519513"/>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13" name="Google Shape;1013;p105"/>
            <p:cNvSpPr txBox="1"/>
            <p:nvPr/>
          </p:nvSpPr>
          <p:spPr>
            <a:xfrm>
              <a:off x="1714725" y="2245013"/>
              <a:ext cx="7069500" cy="11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Python is a programming language you can use for data analysis and artificial intelligence</a:t>
              </a:r>
              <a:endParaRPr sz="2400">
                <a:solidFill>
                  <a:srgbClr val="353535"/>
                </a:solidFill>
                <a:latin typeface="Open Sans"/>
                <a:ea typeface="Open Sans"/>
                <a:cs typeface="Open Sans"/>
                <a:sym typeface="Open Sans"/>
              </a:endParaRPr>
            </a:p>
          </p:txBody>
        </p:sp>
      </p:grpSp>
      <p:grpSp>
        <p:nvGrpSpPr>
          <p:cNvPr id="1014" name="Google Shape;1014;p105"/>
          <p:cNvGrpSpPr/>
          <p:nvPr/>
        </p:nvGrpSpPr>
        <p:grpSpPr>
          <a:xfrm>
            <a:off x="618225" y="4491200"/>
            <a:ext cx="7615950" cy="752400"/>
            <a:chOff x="876675" y="3397975"/>
            <a:chExt cx="7615950" cy="752400"/>
          </a:xfrm>
        </p:grpSpPr>
        <p:sp>
          <p:nvSpPr>
            <p:cNvPr id="1015" name="Google Shape;1015;p105"/>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16" name="Google Shape;1016;p105"/>
            <p:cNvSpPr txBox="1"/>
            <p:nvPr/>
          </p:nvSpPr>
          <p:spPr>
            <a:xfrm>
              <a:off x="1714725" y="3397975"/>
              <a:ext cx="6777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353535"/>
                  </a:solidFill>
                  <a:latin typeface="Open Sans"/>
                  <a:ea typeface="Open Sans"/>
                  <a:cs typeface="Open Sans"/>
                  <a:sym typeface="Open Sans"/>
                </a:rPr>
                <a:t>Python tools you can use include functions, lists and loops.</a:t>
              </a:r>
              <a:endParaRPr sz="2400">
                <a:solidFill>
                  <a:srgbClr val="353535"/>
                </a:solidFill>
                <a:latin typeface="Open Sans"/>
                <a:ea typeface="Open Sans"/>
                <a:cs typeface="Open Sans"/>
                <a:sym typeface="Open Sans"/>
              </a:endParaRPr>
            </a:p>
            <a:p>
              <a:pPr indent="0" lvl="0" marL="0" rtl="0" algn="l">
                <a:spcBef>
                  <a:spcPts val="0"/>
                </a:spcBef>
                <a:spcAft>
                  <a:spcPts val="0"/>
                </a:spcAft>
                <a:buNone/>
              </a:pPr>
              <a:r>
                <a:t/>
              </a:r>
              <a:endParaRPr sz="2400">
                <a:solidFill>
                  <a:srgbClr val="353535"/>
                </a:solidFill>
                <a:latin typeface="Open Sans"/>
                <a:ea typeface="Open Sans"/>
                <a:cs typeface="Open Sans"/>
                <a:sym typeface="Open Sans"/>
              </a:endParaRPr>
            </a:p>
          </p:txBody>
        </p:sp>
      </p:grpSp>
      <p:grpSp>
        <p:nvGrpSpPr>
          <p:cNvPr id="1017" name="Google Shape;1017;p105"/>
          <p:cNvGrpSpPr/>
          <p:nvPr/>
        </p:nvGrpSpPr>
        <p:grpSpPr>
          <a:xfrm>
            <a:off x="618225" y="5617625"/>
            <a:ext cx="7532550" cy="752400"/>
            <a:chOff x="876675" y="4683200"/>
            <a:chExt cx="7532550" cy="752400"/>
          </a:xfrm>
        </p:grpSpPr>
        <p:sp>
          <p:nvSpPr>
            <p:cNvPr id="1018" name="Google Shape;1018;p105"/>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19" name="Google Shape;1019;p105"/>
            <p:cNvSpPr txBox="1"/>
            <p:nvPr/>
          </p:nvSpPr>
          <p:spPr>
            <a:xfrm>
              <a:off x="1714725" y="4683200"/>
              <a:ext cx="669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We can extend Python functionality even further by importing modules.</a:t>
              </a:r>
              <a:endParaRPr sz="2400">
                <a:solidFill>
                  <a:srgbClr val="353535"/>
                </a:solidFill>
                <a:latin typeface="Open Sans"/>
                <a:ea typeface="Open Sans"/>
                <a:cs typeface="Open Sans"/>
                <a:sym typeface="Open Sans"/>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06"/>
          <p:cNvSpPr/>
          <p:nvPr/>
        </p:nvSpPr>
        <p:spPr>
          <a:xfrm>
            <a:off x="941700" y="430957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1025" name="Google Shape;1025;p106"/>
          <p:cNvSpPr txBox="1"/>
          <p:nvPr/>
        </p:nvSpPr>
        <p:spPr>
          <a:xfrm>
            <a:off x="758550" y="273527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026" name="Google Shape;1026;p106"/>
          <p:cNvSpPr txBox="1"/>
          <p:nvPr/>
        </p:nvSpPr>
        <p:spPr>
          <a:xfrm>
            <a:off x="0" y="165470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What did you learn today?</a:t>
            </a:r>
            <a:endParaRPr b="1" sz="3600">
              <a:solidFill>
                <a:srgbClr val="FFFFFF"/>
              </a:solidFill>
              <a:latin typeface="Open Sans"/>
              <a:ea typeface="Open Sans"/>
              <a:cs typeface="Open Sans"/>
              <a:sym typeface="Open Sans"/>
            </a:endParaRPr>
          </a:p>
        </p:txBody>
      </p:sp>
      <p:sp>
        <p:nvSpPr>
          <p:cNvPr id="1027" name="Google Shape;1027;p10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pic>
        <p:nvPicPr>
          <p:cNvPr id="1032" name="Google Shape;1032;p107"/>
          <p:cNvPicPr preferRelativeResize="0"/>
          <p:nvPr/>
        </p:nvPicPr>
        <p:blipFill>
          <a:blip r:embed="rId3">
            <a:alphaModFix/>
          </a:blip>
          <a:stretch>
            <a:fillRect/>
          </a:stretch>
        </p:blipFill>
        <p:spPr>
          <a:xfrm>
            <a:off x="2443275" y="4812683"/>
            <a:ext cx="390525" cy="228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08"/>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Next Steps</a:t>
            </a:r>
            <a:endParaRPr sz="3000"/>
          </a:p>
        </p:txBody>
      </p:sp>
      <p:sp>
        <p:nvSpPr>
          <p:cNvPr id="1038" name="Google Shape;1038;p108"/>
          <p:cNvSpPr txBox="1"/>
          <p:nvPr/>
        </p:nvSpPr>
        <p:spPr>
          <a:xfrm>
            <a:off x="161550" y="1930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Where to go from here...</a:t>
            </a:r>
            <a:endParaRPr b="1" i="1" sz="3000">
              <a:solidFill>
                <a:srgbClr val="353535"/>
              </a:solidFill>
              <a:latin typeface="Open Sans"/>
              <a:ea typeface="Open Sans"/>
              <a:cs typeface="Open Sans"/>
              <a:sym typeface="Open Sans"/>
            </a:endParaRPr>
          </a:p>
        </p:txBody>
      </p:sp>
      <p:grpSp>
        <p:nvGrpSpPr>
          <p:cNvPr id="1039" name="Google Shape;1039;p108"/>
          <p:cNvGrpSpPr/>
          <p:nvPr/>
        </p:nvGrpSpPr>
        <p:grpSpPr>
          <a:xfrm>
            <a:off x="618225" y="3120638"/>
            <a:ext cx="7907550" cy="1104900"/>
            <a:chOff x="876675" y="2245013"/>
            <a:chExt cx="7907550" cy="1104900"/>
          </a:xfrm>
        </p:grpSpPr>
        <p:sp>
          <p:nvSpPr>
            <p:cNvPr id="1040" name="Google Shape;1040;p108"/>
            <p:cNvSpPr/>
            <p:nvPr/>
          </p:nvSpPr>
          <p:spPr>
            <a:xfrm>
              <a:off x="876675" y="2519513"/>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41" name="Google Shape;1041;p108"/>
            <p:cNvSpPr txBox="1"/>
            <p:nvPr/>
          </p:nvSpPr>
          <p:spPr>
            <a:xfrm>
              <a:off x="1714725" y="2245013"/>
              <a:ext cx="7069500" cy="11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Check your email for lots of resources to keep learning! </a:t>
              </a:r>
              <a:endParaRPr sz="2400">
                <a:solidFill>
                  <a:srgbClr val="353535"/>
                </a:solidFill>
                <a:latin typeface="Open Sans"/>
                <a:ea typeface="Open Sans"/>
                <a:cs typeface="Open Sans"/>
                <a:sym typeface="Open Sans"/>
              </a:endParaRPr>
            </a:p>
          </p:txBody>
        </p:sp>
      </p:grpSp>
      <p:grpSp>
        <p:nvGrpSpPr>
          <p:cNvPr id="1042" name="Google Shape;1042;p108"/>
          <p:cNvGrpSpPr/>
          <p:nvPr/>
        </p:nvGrpSpPr>
        <p:grpSpPr>
          <a:xfrm>
            <a:off x="618225" y="4491200"/>
            <a:ext cx="7615950" cy="752400"/>
            <a:chOff x="876675" y="3397975"/>
            <a:chExt cx="7615950" cy="752400"/>
          </a:xfrm>
        </p:grpSpPr>
        <p:sp>
          <p:nvSpPr>
            <p:cNvPr id="1043" name="Google Shape;1043;p108"/>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44" name="Google Shape;1044;p108"/>
            <p:cNvSpPr txBox="1"/>
            <p:nvPr/>
          </p:nvSpPr>
          <p:spPr>
            <a:xfrm>
              <a:off x="1714725" y="3397975"/>
              <a:ext cx="6777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Edit the part of the file that prints out the timeline however you want. </a:t>
              </a:r>
              <a:endParaRPr sz="2400">
                <a:solidFill>
                  <a:srgbClr val="353535"/>
                </a:solidFill>
                <a:latin typeface="Open Sans"/>
                <a:ea typeface="Open Sans"/>
                <a:cs typeface="Open Sans"/>
                <a:sym typeface="Open Sans"/>
              </a:endParaRPr>
            </a:p>
          </p:txBody>
        </p:sp>
      </p:grpSp>
      <p:grpSp>
        <p:nvGrpSpPr>
          <p:cNvPr id="1045" name="Google Shape;1045;p108"/>
          <p:cNvGrpSpPr/>
          <p:nvPr/>
        </p:nvGrpSpPr>
        <p:grpSpPr>
          <a:xfrm>
            <a:off x="618225" y="5617625"/>
            <a:ext cx="7532550" cy="752400"/>
            <a:chOff x="876675" y="4683200"/>
            <a:chExt cx="7532550" cy="752400"/>
          </a:xfrm>
        </p:grpSpPr>
        <p:sp>
          <p:nvSpPr>
            <p:cNvPr id="1046" name="Google Shape;1046;p108"/>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47" name="Google Shape;1047;p108"/>
            <p:cNvSpPr txBox="1"/>
            <p:nvPr/>
          </p:nvSpPr>
          <p:spPr>
            <a:xfrm>
              <a:off x="1714725" y="4683200"/>
              <a:ext cx="669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Take the second workshop! </a:t>
              </a:r>
              <a:endParaRPr sz="2400">
                <a:solidFill>
                  <a:srgbClr val="353535"/>
                </a:solidFill>
                <a:latin typeface="Open Sans"/>
                <a:ea typeface="Open Sans"/>
                <a:cs typeface="Open Sans"/>
                <a:sym typeface="Open Sans"/>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pic>
        <p:nvPicPr>
          <p:cNvPr id="1052" name="Google Shape;1052;p109"/>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053" name="Google Shape;1053;p109"/>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Introduction</a:t>
            </a:r>
            <a:endParaRPr sz="3000"/>
          </a:p>
        </p:txBody>
      </p:sp>
      <p:sp>
        <p:nvSpPr>
          <p:cNvPr id="267" name="Google Shape;267;p39"/>
          <p:cNvSpPr txBox="1"/>
          <p:nvPr/>
        </p:nvSpPr>
        <p:spPr>
          <a:xfrm>
            <a:off x="264750" y="1518600"/>
            <a:ext cx="8614500" cy="18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This workshop is the first in a series of three workshops that will teach some Python basics that you can use for many purposes, such as artificial intelligence. Artificial intelligence might sound like something from the future, but it's actually all around you: </a:t>
            </a:r>
            <a:endParaRPr sz="2000">
              <a:latin typeface="Open Sans"/>
              <a:ea typeface="Open Sans"/>
              <a:cs typeface="Open Sans"/>
              <a:sym typeface="Open Sans"/>
            </a:endParaRPr>
          </a:p>
        </p:txBody>
      </p:sp>
      <p:pic>
        <p:nvPicPr>
          <p:cNvPr id="268" name="Google Shape;268;p39"/>
          <p:cNvPicPr preferRelativeResize="0"/>
          <p:nvPr/>
        </p:nvPicPr>
        <p:blipFill>
          <a:blip r:embed="rId3">
            <a:alphaModFix/>
          </a:blip>
          <a:stretch>
            <a:fillRect/>
          </a:stretch>
        </p:blipFill>
        <p:spPr>
          <a:xfrm>
            <a:off x="2179450" y="3305725"/>
            <a:ext cx="2365000" cy="2365000"/>
          </a:xfrm>
          <a:prstGeom prst="rect">
            <a:avLst/>
          </a:prstGeom>
          <a:noFill/>
          <a:ln>
            <a:noFill/>
          </a:ln>
        </p:spPr>
      </p:pic>
      <p:pic>
        <p:nvPicPr>
          <p:cNvPr id="269" name="Google Shape;269;p39"/>
          <p:cNvPicPr preferRelativeResize="0"/>
          <p:nvPr/>
        </p:nvPicPr>
        <p:blipFill rotWithShape="1">
          <a:blip r:embed="rId4">
            <a:alphaModFix/>
          </a:blip>
          <a:srcRect b="14898" l="17759" r="17753" t="19325"/>
          <a:stretch/>
        </p:blipFill>
        <p:spPr>
          <a:xfrm>
            <a:off x="4728927" y="3305725"/>
            <a:ext cx="2318604" cy="2365000"/>
          </a:xfrm>
          <a:prstGeom prst="rect">
            <a:avLst/>
          </a:prstGeom>
          <a:noFill/>
          <a:ln cap="flat" cmpd="sng" w="19050">
            <a:solidFill>
              <a:schemeClr val="dk2"/>
            </a:solidFill>
            <a:prstDash val="solid"/>
            <a:round/>
            <a:headEnd len="sm" w="sm" type="none"/>
            <a:tailEnd len="sm" w="sm" type="none"/>
          </a:ln>
        </p:spPr>
      </p:pic>
      <p:sp>
        <p:nvSpPr>
          <p:cNvPr id="270" name="Google Shape;270;p39"/>
          <p:cNvSpPr txBox="1"/>
          <p:nvPr/>
        </p:nvSpPr>
        <p:spPr>
          <a:xfrm>
            <a:off x="600450" y="5866050"/>
            <a:ext cx="7943100" cy="7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53535"/>
                </a:solidFill>
                <a:latin typeface="Open Sans"/>
                <a:ea typeface="Open Sans"/>
                <a:cs typeface="Open Sans"/>
                <a:sym typeface="Open Sans"/>
              </a:rPr>
              <a:t>Siri and Alexa use a type of AI called Natural Language Processing to listen to spoken words and respond to them.  </a:t>
            </a:r>
            <a:endParaRPr sz="1800">
              <a:solidFill>
                <a:srgbClr val="353535"/>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Introduction</a:t>
            </a:r>
            <a:endParaRPr sz="3000"/>
          </a:p>
        </p:txBody>
      </p:sp>
      <p:sp>
        <p:nvSpPr>
          <p:cNvPr id="276" name="Google Shape;276;p40"/>
          <p:cNvSpPr txBox="1"/>
          <p:nvPr/>
        </p:nvSpPr>
        <p:spPr>
          <a:xfrm>
            <a:off x="264750" y="1518600"/>
            <a:ext cx="8614500" cy="18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This workshop is the first in a series of three workshops that will teach some Python basics that you can use for many purposes, such as artificial intelligence. Artificial intelligence might sound like something from the future, but it's actually all around you: </a:t>
            </a:r>
            <a:endParaRPr sz="2000">
              <a:latin typeface="Open Sans"/>
              <a:ea typeface="Open Sans"/>
              <a:cs typeface="Open Sans"/>
              <a:sym typeface="Open Sans"/>
            </a:endParaRPr>
          </a:p>
        </p:txBody>
      </p:sp>
      <p:sp>
        <p:nvSpPr>
          <p:cNvPr id="277" name="Google Shape;277;p40"/>
          <p:cNvSpPr txBox="1"/>
          <p:nvPr/>
        </p:nvSpPr>
        <p:spPr>
          <a:xfrm>
            <a:off x="600450" y="5866050"/>
            <a:ext cx="7943100" cy="7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53535"/>
                </a:solidFill>
                <a:latin typeface="Open Sans"/>
                <a:ea typeface="Open Sans"/>
                <a:cs typeface="Open Sans"/>
                <a:sym typeface="Open Sans"/>
              </a:rPr>
              <a:t>Netflix uses artificial intelligence to predict what you'll like to watch. That's where the "77% match" ratings come from.</a:t>
            </a:r>
            <a:endParaRPr sz="1800">
              <a:solidFill>
                <a:srgbClr val="353535"/>
              </a:solidFill>
              <a:latin typeface="Open Sans"/>
              <a:ea typeface="Open Sans"/>
              <a:cs typeface="Open Sans"/>
              <a:sym typeface="Open Sans"/>
            </a:endParaRPr>
          </a:p>
        </p:txBody>
      </p:sp>
      <p:pic>
        <p:nvPicPr>
          <p:cNvPr id="278" name="Google Shape;278;p40"/>
          <p:cNvPicPr preferRelativeResize="0"/>
          <p:nvPr/>
        </p:nvPicPr>
        <p:blipFill>
          <a:blip r:embed="rId3">
            <a:alphaModFix/>
          </a:blip>
          <a:stretch>
            <a:fillRect/>
          </a:stretch>
        </p:blipFill>
        <p:spPr>
          <a:xfrm>
            <a:off x="2002538" y="3316575"/>
            <a:ext cx="5138928" cy="215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